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56" r:id="rId2"/>
    <p:sldId id="493" r:id="rId3"/>
    <p:sldId id="495" r:id="rId4"/>
    <p:sldId id="518" r:id="rId5"/>
    <p:sldId id="494" r:id="rId6"/>
    <p:sldId id="389" r:id="rId7"/>
    <p:sldId id="515" r:id="rId8"/>
    <p:sldId id="487" r:id="rId9"/>
    <p:sldId id="392" r:id="rId10"/>
    <p:sldId id="424" r:id="rId11"/>
    <p:sldId id="499" r:id="rId12"/>
    <p:sldId id="431" r:id="rId13"/>
    <p:sldId id="331" r:id="rId14"/>
    <p:sldId id="473" r:id="rId15"/>
    <p:sldId id="486" r:id="rId16"/>
    <p:sldId id="500" r:id="rId17"/>
    <p:sldId id="391" r:id="rId18"/>
    <p:sldId id="468" r:id="rId19"/>
    <p:sldId id="503" r:id="rId20"/>
    <p:sldId id="469" r:id="rId21"/>
    <p:sldId id="461" r:id="rId22"/>
    <p:sldId id="501" r:id="rId23"/>
    <p:sldId id="506" r:id="rId24"/>
    <p:sldId id="502" r:id="rId25"/>
    <p:sldId id="504" r:id="rId26"/>
    <p:sldId id="498" r:id="rId27"/>
    <p:sldId id="507" r:id="rId28"/>
    <p:sldId id="508" r:id="rId29"/>
    <p:sldId id="509" r:id="rId30"/>
    <p:sldId id="510" r:id="rId31"/>
    <p:sldId id="511" r:id="rId32"/>
    <p:sldId id="512" r:id="rId33"/>
    <p:sldId id="513" r:id="rId34"/>
    <p:sldId id="491" r:id="rId35"/>
    <p:sldId id="514" r:id="rId36"/>
    <p:sldId id="516" r:id="rId37"/>
    <p:sldId id="286" r:id="rId38"/>
    <p:sldId id="517" r:id="rId39"/>
    <p:sldId id="38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A76D1-FD30-7416-DD14-60C8D2F55480}" name="mezzinis@student.ubc.ca" initials="" userId="S::mezzinis@student.ubc.ca::90294d8f-36e5-4373-8ba0-206183d3c3c1" providerId="AD"/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9001D"/>
    <a:srgbClr val="0571B0"/>
    <a:srgbClr val="762A83"/>
    <a:srgbClr val="1B7837"/>
    <a:srgbClr val="92D050"/>
    <a:srgbClr val="4477AA"/>
    <a:srgbClr val="A6A6A6"/>
    <a:srgbClr val="D0CEC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8" autoAdjust="0"/>
    <p:restoredTop sz="87241" autoAdjust="0"/>
  </p:normalViewPr>
  <p:slideViewPr>
    <p:cSldViewPr snapToGrid="0" showGuides="1">
      <p:cViewPr varScale="1">
        <p:scale>
          <a:sx n="89" d="100"/>
          <a:sy n="89" d="100"/>
        </p:scale>
        <p:origin x="651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2025-09-25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Amiskwaciy Wâskahikan: </a:t>
            </a:r>
          </a:p>
          <a:p>
            <a:pPr lvl="1"/>
            <a:r>
              <a:rPr lang="en-US" dirty="0"/>
              <a:t>Nehiyawak: https://youtu.be/mjTFh_AnYmY?si=aHFz0t2AFfP71XbN&amp;t=13</a:t>
            </a:r>
          </a:p>
          <a:p>
            <a:pPr lvl="1"/>
            <a:r>
              <a:rPr lang="en-US" dirty="0"/>
              <a:t>Stoney Nakoda are also called Ĩyãħé Nakón mąkóce, but I couldn’t find a clear pronunciation of the name</a:t>
            </a:r>
          </a:p>
          <a:p>
            <a:pPr lvl="1"/>
            <a:r>
              <a:rPr lang="en-US" dirty="0"/>
              <a:t>Niitsítpi: /nit’si’tpi/ https://youtu.be/A0e6I6wKi9Q?si=pHiNdlrHEurcllrJ&amp;t=16</a:t>
            </a:r>
          </a:p>
          <a:p>
            <a:pPr lvl="1"/>
            <a:r>
              <a:rPr lang="en-US" dirty="0"/>
              <a:t>Tsuut’ina: /tsuu-t</a:t>
            </a:r>
            <a:r>
              <a:rPr lang="it-IT" dirty="0"/>
              <a:t>è</a:t>
            </a:r>
            <a:r>
              <a:rPr lang="en-US" dirty="0"/>
              <a:t>na/ https://youtu.be/iuoUF0n90iU?si=MlgeoB0_fII3lBVA&amp;t=17</a:t>
            </a:r>
          </a:p>
          <a:p>
            <a:pPr lvl="1"/>
            <a:r>
              <a:rPr lang="en-US" dirty="0"/>
              <a:t>Michif: https://youtu.be/NxwL20Kf0YA?si=kAZ4o-otCz1-ju2B&amp;t=245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466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highlight is 1985-2025: 40 years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287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06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711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151"/>
            <a:ext cx="10515600" cy="50878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CE1919-8F3A-4C14-80D5-9D693EC5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0333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35328"/>
            <a:ext cx="5157787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0333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35328"/>
            <a:ext cx="5183188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9.png"/><Relationship Id="rId7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47.svg"/><Relationship Id="rId4" Type="http://schemas.openxmlformats.org/officeDocument/2006/relationships/image" Target="../media/image50.sv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3.pn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54.png"/><Relationship Id="rId4" Type="http://schemas.openxmlformats.org/officeDocument/2006/relationships/image" Target="../media/image35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14706244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7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uantitativeEcologyLab/bc-mammals-temperature" TargetMode="Externa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usthuit?utm_content=creditCopyText&amp;utm_medium=referral&amp;utm_source=unsplash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city-skyline-during-night-time-kczeUEAhDZI?utm_content=creditCopyText&amp;utm_medium=referral&amp;utm_source=unsplas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PC012149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moose-lying-in-the-grass-dy73Azgwk6E?utm_content=creditCopyText&amp;utm_medium=referral&amp;utm_source=unsplash" TargetMode="External"/><Relationship Id="rId2" Type="http://schemas.openxmlformats.org/officeDocument/2006/relationships/hyperlink" Target="https://unsplash.com/@jeremygerritsen?utm_content=creditCopyText&amp;utm_medium=referral&amp;utm_source=unsplas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923" y="100106"/>
            <a:ext cx="9596154" cy="1345222"/>
          </a:xfrm>
        </p:spPr>
        <p:txBody>
          <a:bodyPr>
            <a:noAutofit/>
          </a:bodyPr>
          <a:lstStyle/>
          <a:p>
            <a:r>
              <a:rPr lang="en-US" sz="4000" b="1" dirty="0">
                <a:cs typeface="Arial" panose="020B0604020202020204" pitchFamily="34" charset="0"/>
              </a:rPr>
              <a:t>Rising temperatures alter how</a:t>
            </a:r>
            <a:br>
              <a:rPr lang="en-US" sz="4000" b="1" dirty="0">
                <a:cs typeface="Arial" panose="020B0604020202020204" pitchFamily="34" charset="0"/>
              </a:rPr>
            </a:br>
            <a:r>
              <a:rPr lang="en-US" sz="4000" b="1" dirty="0">
                <a:cs typeface="Arial" panose="020B0604020202020204" pitchFamily="34" charset="0"/>
              </a:rPr>
              <a:t>and where mammals move</a:t>
            </a:r>
            <a:endParaRPr lang="en-CA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972" y="6036765"/>
            <a:ext cx="5278056" cy="757574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2000" dirty="0">
                <a:cs typeface="Arial" panose="020B0604020202020204" pitchFamily="34" charset="0"/>
              </a:rPr>
              <a:t>Ph.D. Biology candidate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64" y="5894451"/>
            <a:ext cx="3332702" cy="92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93" y="5518373"/>
            <a:ext cx="3173477" cy="1233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D7F3D-56F5-4B20-8E58-257A7C691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7124" y="1403132"/>
            <a:ext cx="8826312" cy="4413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20A0F-4127-FFC9-8A45-9E5B6983E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" y="3104"/>
            <a:ext cx="1237365" cy="123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north america&#10;&#10;AI-generated content may be incorrect.">
            <a:extLst>
              <a:ext uri="{FF2B5EF4-FFF2-40B4-BE49-F238E27FC236}">
                <a16:creationId xmlns:a16="http://schemas.microsoft.com/office/drawing/2014/main" id="{01C29F87-6AEE-BE1A-5EB5-903E789A6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5"/>
          <a:stretch>
            <a:fillRect/>
          </a:stretch>
        </p:blipFill>
        <p:spPr>
          <a:xfrm>
            <a:off x="880717" y="1222"/>
            <a:ext cx="1131128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7DE55-B6DD-42BF-9D4B-D18093954BF6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302F4-2F82-1212-4666-1EBCFCA9EF45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BFBBB-AFE2-0C09-20B9-21D53B2EA3D6}"/>
              </a:ext>
            </a:extLst>
          </p:cNvPr>
          <p:cNvSpPr/>
          <p:nvPr/>
        </p:nvSpPr>
        <p:spPr>
          <a:xfrm>
            <a:off x="3632200" y="5201920"/>
            <a:ext cx="1320158" cy="160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55A02-1A58-AFD2-8018-8F5ED304A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A8499A-A4FB-B513-8EC9-49089A3A8A8E}"/>
              </a:ext>
            </a:extLst>
          </p:cNvPr>
          <p:cNvSpPr/>
          <p:nvPr/>
        </p:nvSpPr>
        <p:spPr>
          <a:xfrm>
            <a:off x="2452255" y="36833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1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A7C0-035F-114D-88EB-CC22B184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54C0D-0BCC-2B1A-5C7D-3521F1F0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29127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BCBD-7AED-7085-771F-5D8E2D5E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A7309-B12C-BB93-DEDB-D9D895C5FEDB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29414-6236-C610-83C5-5E5607F83720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39ADC1-5AF5-F5BC-E400-347FA6DF7145}"/>
              </a:ext>
            </a:extLst>
          </p:cNvPr>
          <p:cNvGrpSpPr/>
          <p:nvPr/>
        </p:nvGrpSpPr>
        <p:grpSpPr>
          <a:xfrm>
            <a:off x="6154876" y="681038"/>
            <a:ext cx="5810254" cy="6014776"/>
            <a:chOff x="6154876" y="681038"/>
            <a:chExt cx="5810254" cy="6014776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5B53ECE0-2D81-1393-988B-4DD0587C70CD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A593C59-8DB4-F809-9A0C-8C0D99EEE8CE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D6AF7C0-3750-E871-A0A4-99F711BA7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205A2103-9E83-9834-09D0-93A7129A6679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7C499C7A-E763-4B1F-B85D-F59E1A2662CA}"/>
                </a:ext>
              </a:extLst>
            </p:cNvPr>
            <p:cNvSpPr/>
            <p:nvPr/>
          </p:nvSpPr>
          <p:spPr>
            <a:xfrm flipV="1">
              <a:off x="7767633" y="6016886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AAEDD61-511F-E75F-8BC4-61CA56E7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6898D92C-93B2-C76A-FEFB-55F0F586368F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EA7C27B-D29D-26C2-6974-619E32599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68ECB53-C366-2D11-A6FB-2BE18572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6 mammal species</a:t>
            </a:r>
          </a:p>
          <a:p>
            <a:pPr lvl="1"/>
            <a:r>
              <a:rPr lang="en-US" dirty="0"/>
              <a:t>2 caribou ecotypes</a:t>
            </a:r>
          </a:p>
          <a:p>
            <a:r>
              <a:rPr lang="en-US" dirty="0"/>
              <a:t>1.5 million GPS locations</a:t>
            </a:r>
          </a:p>
        </p:txBody>
      </p:sp>
    </p:spTree>
    <p:extLst>
      <p:ext uri="{BB962C8B-B14F-4D97-AF65-F5344CB8AC3E}">
        <p14:creationId xmlns:p14="http://schemas.microsoft.com/office/powerpoint/2010/main" val="34656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D09B-205B-AB1B-E660-767E4B09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7309-CE27-4F8D-87BC-F477093F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120" r="6565" b="-120"/>
          <a:stretch/>
        </p:blipFill>
        <p:spPr>
          <a:xfrm>
            <a:off x="882278" y="0"/>
            <a:ext cx="11350385" cy="68708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CBDD-2BA1-B18B-9AD6-F009612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07553D3E-A1B3-AB59-B127-D5E3F96C44E4}"/>
              </a:ext>
            </a:extLst>
          </p:cNvPr>
          <p:cNvSpPr/>
          <p:nvPr/>
        </p:nvSpPr>
        <p:spPr>
          <a:xfrm flipV="1">
            <a:off x="8715719" y="877817"/>
            <a:ext cx="1123314" cy="112281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66CCEE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3293D-2ABE-3FD3-EF64-BE354C70E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A9EF1E-143E-D95B-2636-AB98A5083508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A497A-A2DE-2660-E036-5338749A05BC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</p:spTree>
    <p:extLst>
      <p:ext uri="{BB962C8B-B14F-4D97-AF65-F5344CB8AC3E}">
        <p14:creationId xmlns:p14="http://schemas.microsoft.com/office/powerpoint/2010/main" val="153031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4000" i="1" dirty="0"/>
              <a:t>Temperature affects caribou’s movement rates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heat wave&#10;&#10;AI-generated content may be incorrect.">
            <a:extLst>
              <a:ext uri="{FF2B5EF4-FFF2-40B4-BE49-F238E27FC236}">
                <a16:creationId xmlns:a16="http://schemas.microsoft.com/office/drawing/2014/main" id="{9EDFA7C4-EB00-A520-F82D-B8A303647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4" y="1219089"/>
            <a:ext cx="11246456" cy="56232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44339"/>
          </a:xfrm>
        </p:spPr>
        <p:txBody>
          <a:bodyPr>
            <a:noAutofit/>
          </a:bodyPr>
          <a:lstStyle/>
          <a:p>
            <a:r>
              <a:rPr lang="en-US" sz="4000" dirty="0"/>
              <a:t>Temperature alters movement phenology</a:t>
            </a:r>
            <a:endParaRPr lang="en-CA" sz="4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AE805-7A10-38F3-5235-7C9CE3D4BF7C}"/>
              </a:ext>
            </a:extLst>
          </p:cNvPr>
          <p:cNvGrpSpPr/>
          <p:nvPr/>
        </p:nvGrpSpPr>
        <p:grpSpPr>
          <a:xfrm>
            <a:off x="6128688" y="803307"/>
            <a:ext cx="4073990" cy="965050"/>
            <a:chOff x="6221806" y="164340"/>
            <a:chExt cx="4550753" cy="10779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F49B92-2326-8F68-B73F-4847E4343BBE}"/>
                </a:ext>
              </a:extLst>
            </p:cNvPr>
            <p:cNvGrpSpPr/>
            <p:nvPr/>
          </p:nvGrpSpPr>
          <p:grpSpPr>
            <a:xfrm>
              <a:off x="9858159" y="224725"/>
              <a:ext cx="914400" cy="1017602"/>
              <a:chOff x="9858159" y="224725"/>
              <a:chExt cx="914400" cy="1017602"/>
            </a:xfrm>
          </p:grpSpPr>
          <p:pic>
            <p:nvPicPr>
              <p:cNvPr id="10" name="Graphic 9" descr="Traffic light with solid fill">
                <a:extLst>
                  <a:ext uri="{FF2B5EF4-FFF2-40B4-BE49-F238E27FC236}">
                    <a16:creationId xmlns:a16="http://schemas.microsoft.com/office/drawing/2014/main" id="{9C7233BC-4C51-00B0-1786-780C8FB69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58159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" name="Explosion: 8 Points 12">
                <a:extLst>
                  <a:ext uri="{FF2B5EF4-FFF2-40B4-BE49-F238E27FC236}">
                    <a16:creationId xmlns:a16="http://schemas.microsoft.com/office/drawing/2014/main" id="{AFD9C4DE-6CB6-426E-D6A5-A719443D7DFA}"/>
                  </a:ext>
                </a:extLst>
              </p:cNvPr>
              <p:cNvSpPr/>
              <p:nvPr/>
            </p:nvSpPr>
            <p:spPr>
              <a:xfrm>
                <a:off x="10038934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709382B-697F-3961-CABB-99FB79C09BD6}"/>
                  </a:ext>
                </a:extLst>
              </p:cNvPr>
              <p:cNvSpPr/>
              <p:nvPr/>
            </p:nvSpPr>
            <p:spPr>
              <a:xfrm>
                <a:off x="10231988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6D806-FEBC-31CB-6391-C9E49BC5A92B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9" name="Graphic 8" descr="Traffic light with solid fill">
                <a:extLst>
                  <a:ext uri="{FF2B5EF4-FFF2-40B4-BE49-F238E27FC236}">
                    <a16:creationId xmlns:a16="http://schemas.microsoft.com/office/drawing/2014/main" id="{CBC0C4FA-AD38-2D9F-9C3E-88B73877E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4EEAF8-4FF2-1DA2-3A9B-5678B9ED03CB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Explosion: 8 Points 13">
                <a:extLst>
                  <a:ext uri="{FF2B5EF4-FFF2-40B4-BE49-F238E27FC236}">
                    <a16:creationId xmlns:a16="http://schemas.microsoft.com/office/drawing/2014/main" id="{8F14083A-E1FF-B8D9-2960-43916A036E60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12833AFE-97E5-D402-16DF-DC618C5E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3263" y="1318387"/>
            <a:ext cx="912118" cy="912116"/>
          </a:xfrm>
          <a:prstGeom prst="rect">
            <a:avLst/>
          </a:prstGeom>
        </p:spPr>
      </p:pic>
      <p:pic>
        <p:nvPicPr>
          <p:cNvPr id="25" name="Graphic 24" descr="Daily calendar with solid fill">
            <a:extLst>
              <a:ext uri="{FF2B5EF4-FFF2-40B4-BE49-F238E27FC236}">
                <a16:creationId xmlns:a16="http://schemas.microsoft.com/office/drawing/2014/main" id="{A21675B9-3957-7884-4B2A-3DC4B0AD5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8849" y="1301027"/>
            <a:ext cx="912118" cy="9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7333-C7D3-A3EC-5964-7A5F7167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E885-39DF-41DE-2D43-9D5D4B57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103C23-5B9E-D78B-221C-C96727C9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9553"/>
          </a:xfrm>
        </p:spPr>
        <p:txBody>
          <a:bodyPr>
            <a:noAutofit/>
          </a:bodyPr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1627C8-7BBF-55F9-17AC-6291B9040D27}"/>
              </a:ext>
            </a:extLst>
          </p:cNvPr>
          <p:cNvGrpSpPr/>
          <p:nvPr/>
        </p:nvGrpSpPr>
        <p:grpSpPr>
          <a:xfrm>
            <a:off x="2448664" y="1143299"/>
            <a:ext cx="4915480" cy="5455953"/>
            <a:chOff x="1703476" y="1143299"/>
            <a:chExt cx="4915480" cy="54559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F91BE7-E156-F17F-097D-3B14DA5B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" r="72250" b="50987"/>
            <a:stretch>
              <a:fillRect/>
            </a:stretch>
          </p:blipFill>
          <p:spPr>
            <a:xfrm>
              <a:off x="1703476" y="1143299"/>
              <a:ext cx="4915480" cy="5193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379D29-2EBF-ED87-BA4D-C1DE3B1F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1841833" y="6234127"/>
              <a:ext cx="4738076" cy="3651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26E05-C575-A4E0-4F4E-6E19F037D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56459" r="97925" b="24165"/>
          <a:stretch>
            <a:fillRect/>
          </a:stretch>
        </p:blipFill>
        <p:spPr>
          <a:xfrm rot="5400000">
            <a:off x="1151000" y="2356226"/>
            <a:ext cx="365125" cy="205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A196B-D25F-C83E-EFF5-F7A37D75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BDA44-7618-21E2-DDE2-D60768B31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0" r="98084" b="43615"/>
          <a:stretch>
            <a:fillRect/>
          </a:stretch>
        </p:blipFill>
        <p:spPr>
          <a:xfrm rot="5400000">
            <a:off x="1150999" y="2634842"/>
            <a:ext cx="365127" cy="2123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E9C071-1CF6-BE87-9919-EAFC8B7B6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98084" b="63888"/>
          <a:stretch>
            <a:fillRect/>
          </a:stretch>
        </p:blipFill>
        <p:spPr>
          <a:xfrm rot="5400000">
            <a:off x="1150999" y="3510980"/>
            <a:ext cx="365127" cy="1074065"/>
          </a:xfrm>
          <a:prstGeom prst="rect">
            <a:avLst/>
          </a:prstGeom>
        </p:spPr>
      </p:pic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9A1DAA15-123D-AA56-71C8-17F92B1CF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500" y="2775460"/>
            <a:ext cx="914400" cy="914400"/>
          </a:xfrm>
          <a:prstGeom prst="rect">
            <a:avLst/>
          </a:prstGeom>
        </p:spPr>
      </p:pic>
      <p:pic>
        <p:nvPicPr>
          <p:cNvPr id="6" name="Graphic 5" descr="Sad face with solid fill with solid fill">
            <a:extLst>
              <a:ext uri="{FF2B5EF4-FFF2-40B4-BE49-F238E27FC236}">
                <a16:creationId xmlns:a16="http://schemas.microsoft.com/office/drawing/2014/main" id="{9BC35731-1AF8-8749-B67F-732662195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2724" y="453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7899-7BB7-6883-1B62-2BA169A5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heat wave&#10;&#10;AI-generated content may be incorrect.">
            <a:extLst>
              <a:ext uri="{FF2B5EF4-FFF2-40B4-BE49-F238E27FC236}">
                <a16:creationId xmlns:a16="http://schemas.microsoft.com/office/drawing/2014/main" id="{D28A1681-E2CC-DF01-EEA0-438049EE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4" y="1219089"/>
            <a:ext cx="11246456" cy="56232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784AAC2-0D34-B09F-B04B-5C01C1CA53BD}"/>
              </a:ext>
            </a:extLst>
          </p:cNvPr>
          <p:cNvGrpSpPr/>
          <p:nvPr/>
        </p:nvGrpSpPr>
        <p:grpSpPr>
          <a:xfrm>
            <a:off x="6128688" y="803307"/>
            <a:ext cx="4073990" cy="965050"/>
            <a:chOff x="6221806" y="164340"/>
            <a:chExt cx="4550753" cy="10779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A74D0A-BCD3-1B3F-BA44-CB5C90943407}"/>
                </a:ext>
              </a:extLst>
            </p:cNvPr>
            <p:cNvGrpSpPr/>
            <p:nvPr/>
          </p:nvGrpSpPr>
          <p:grpSpPr>
            <a:xfrm>
              <a:off x="9858159" y="224725"/>
              <a:ext cx="914400" cy="1017602"/>
              <a:chOff x="9858159" y="224725"/>
              <a:chExt cx="914400" cy="1017602"/>
            </a:xfrm>
          </p:grpSpPr>
          <p:pic>
            <p:nvPicPr>
              <p:cNvPr id="18" name="Graphic 17" descr="Traffic light with solid fill">
                <a:extLst>
                  <a:ext uri="{FF2B5EF4-FFF2-40B4-BE49-F238E27FC236}">
                    <a16:creationId xmlns:a16="http://schemas.microsoft.com/office/drawing/2014/main" id="{F1A03E6D-698A-6C88-C3A1-C524D7FDC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58159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Explosion: 8 Points 18">
                <a:extLst>
                  <a:ext uri="{FF2B5EF4-FFF2-40B4-BE49-F238E27FC236}">
                    <a16:creationId xmlns:a16="http://schemas.microsoft.com/office/drawing/2014/main" id="{B129D5A4-BB91-8252-046A-17BADA4A3F01}"/>
                  </a:ext>
                </a:extLst>
              </p:cNvPr>
              <p:cNvSpPr/>
              <p:nvPr/>
            </p:nvSpPr>
            <p:spPr>
              <a:xfrm>
                <a:off x="10038934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14DCA70-CE79-FAEA-8BAC-BAD6C42479C8}"/>
                  </a:ext>
                </a:extLst>
              </p:cNvPr>
              <p:cNvSpPr/>
              <p:nvPr/>
            </p:nvSpPr>
            <p:spPr>
              <a:xfrm>
                <a:off x="10231988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C2F258-89C5-D16C-0749-CB6A39D8BB82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15" name="Graphic 14" descr="Traffic light with solid fill">
                <a:extLst>
                  <a:ext uri="{FF2B5EF4-FFF2-40B4-BE49-F238E27FC236}">
                    <a16:creationId xmlns:a16="http://schemas.microsoft.com/office/drawing/2014/main" id="{FD3F17D1-C16C-2C27-1DCF-62EC8AC0B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7B4584-F49E-D49B-A752-EB3BDF1E3609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7" name="Explosion: 8 Points 16">
                <a:extLst>
                  <a:ext uri="{FF2B5EF4-FFF2-40B4-BE49-F238E27FC236}">
                    <a16:creationId xmlns:a16="http://schemas.microsoft.com/office/drawing/2014/main" id="{FBCDD4E2-696D-C05A-5EF3-248DF1BEA63D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pic>
        <p:nvPicPr>
          <p:cNvPr id="31" name="Graphic 30" descr="Clock with solid fill">
            <a:extLst>
              <a:ext uri="{FF2B5EF4-FFF2-40B4-BE49-F238E27FC236}">
                <a16:creationId xmlns:a16="http://schemas.microsoft.com/office/drawing/2014/main" id="{DCECE7E1-26CC-7E04-6223-586959652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3263" y="1318387"/>
            <a:ext cx="912118" cy="912116"/>
          </a:xfrm>
          <a:prstGeom prst="rect">
            <a:avLst/>
          </a:prstGeom>
        </p:spPr>
      </p:pic>
      <p:pic>
        <p:nvPicPr>
          <p:cNvPr id="32" name="Graphic 31" descr="Daily calendar with solid fill">
            <a:extLst>
              <a:ext uri="{FF2B5EF4-FFF2-40B4-BE49-F238E27FC236}">
                <a16:creationId xmlns:a16="http://schemas.microsoft.com/office/drawing/2014/main" id="{B58E7B43-7BE8-02FD-BFF3-90AA9BD28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8849" y="1301027"/>
            <a:ext cx="912118" cy="9121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BD55B-E916-6CBD-502E-21D00316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A6BB22-B991-4F32-2D8C-8E7ACC38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627998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E4403D-9DA4-39F1-39FD-A80FCBC5FCFA}"/>
              </a:ext>
            </a:extLst>
          </p:cNvPr>
          <p:cNvSpPr/>
          <p:nvPr/>
        </p:nvSpPr>
        <p:spPr>
          <a:xfrm>
            <a:off x="9867996" y="2268768"/>
            <a:ext cx="1736905" cy="39667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AE348-5C73-9439-256F-07C02D3D119B}"/>
              </a:ext>
            </a:extLst>
          </p:cNvPr>
          <p:cNvSpPr/>
          <p:nvPr/>
        </p:nvSpPr>
        <p:spPr>
          <a:xfrm>
            <a:off x="1539522" y="2293913"/>
            <a:ext cx="3136805" cy="3916644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02625-3CB8-A3FD-60D8-954A0CBACFD2}"/>
              </a:ext>
            </a:extLst>
          </p:cNvPr>
          <p:cNvSpPr/>
          <p:nvPr/>
        </p:nvSpPr>
        <p:spPr>
          <a:xfrm>
            <a:off x="7388843" y="2287708"/>
            <a:ext cx="2479153" cy="3916644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F917A2-5C51-B1E4-52C9-72C8560A56E5}"/>
              </a:ext>
            </a:extLst>
          </p:cNvPr>
          <p:cNvSpPr/>
          <p:nvPr/>
        </p:nvSpPr>
        <p:spPr>
          <a:xfrm>
            <a:off x="4692911" y="2293912"/>
            <a:ext cx="1234672" cy="39166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721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pPr algn="ctr"/>
            <a:r>
              <a:rPr lang="en-CA" sz="4000" i="1" dirty="0"/>
              <a:t>Temperature affects caribou’s habitat selection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2B11-5443-6BDC-4D8C-93F3AD51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C413-5A2D-12A9-55A7-F44919B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2D17-C1DB-2BA2-2036-D2AD783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1006464"/>
            <a:ext cx="10972822" cy="548641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A70B9F-D31C-4C1D-680B-17E889DA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 simple resource selection function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25940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AF429-8A04-E956-8A45-677E28AB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5717-09E9-B59A-0AA7-06BA7750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FE50F3-B7E1-0A85-2D83-3A722542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3498"/>
          </a:xfrm>
        </p:spPr>
        <p:txBody>
          <a:bodyPr>
            <a:noAutofit/>
          </a:bodyPr>
          <a:lstStyle/>
          <a:p>
            <a:r>
              <a:rPr lang="en-US" sz="4000" dirty="0"/>
              <a:t>Temperature alters movement habitat selection</a:t>
            </a:r>
            <a:endParaRPr lang="en-CA" sz="4000" dirty="0"/>
          </a:p>
        </p:txBody>
      </p:sp>
      <p:pic>
        <p:nvPicPr>
          <p:cNvPr id="13" name="Picture 12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3476BE69-8134-B66D-9C7A-15C55F37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625611"/>
            <a:ext cx="10836038" cy="474076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329AD35-D412-8269-52E9-7DC0F76C4940}"/>
              </a:ext>
            </a:extLst>
          </p:cNvPr>
          <p:cNvGrpSpPr/>
          <p:nvPr/>
        </p:nvGrpSpPr>
        <p:grpSpPr>
          <a:xfrm>
            <a:off x="3325091" y="982442"/>
            <a:ext cx="6604967" cy="1630927"/>
            <a:chOff x="3325091" y="703881"/>
            <a:chExt cx="6604967" cy="1630927"/>
          </a:xfrm>
        </p:grpSpPr>
        <p:pic>
          <p:nvPicPr>
            <p:cNvPr id="10" name="Picture 9" descr="A diagram of different types of temperature&#10;&#10;AI-generated content may be incorrect.">
              <a:extLst>
                <a:ext uri="{FF2B5EF4-FFF2-40B4-BE49-F238E27FC236}">
                  <a16:creationId xmlns:a16="http://schemas.microsoft.com/office/drawing/2014/main" id="{0EF27454-FEA6-2141-7692-D8D314194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20" r="17269" b="80712"/>
            <a:stretch>
              <a:fillRect/>
            </a:stretch>
          </p:blipFill>
          <p:spPr>
            <a:xfrm>
              <a:off x="3325091" y="1420408"/>
              <a:ext cx="6296892" cy="914400"/>
            </a:xfrm>
            <a:prstGeom prst="rect">
              <a:avLst/>
            </a:prstGeom>
          </p:spPr>
        </p:pic>
        <p:pic>
          <p:nvPicPr>
            <p:cNvPr id="7" name="Graphic 6" descr="Smiling face with solid fill with solid fill">
              <a:extLst>
                <a:ext uri="{FF2B5EF4-FFF2-40B4-BE49-F238E27FC236}">
                  <a16:creationId xmlns:a16="http://schemas.microsoft.com/office/drawing/2014/main" id="{7BE648BD-B7FA-75FA-4B5E-381D50BF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5658" y="703881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ad face with solid fill with solid fill">
              <a:extLst>
                <a:ext uri="{FF2B5EF4-FFF2-40B4-BE49-F238E27FC236}">
                  <a16:creationId xmlns:a16="http://schemas.microsoft.com/office/drawing/2014/main" id="{64ECA45E-F7CC-BDF0-DB19-CC3F8C25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9583" y="7038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3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E328-2CC1-C343-9F7F-3F65140C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EA7-BE4E-A7D7-3D16-3077E35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A bit of history…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3346-9141-661D-7AD6-3883370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51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355E-7DE4-059D-321C-53A83C29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CDD2E8-D7E4-3056-6F72-AABE937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891999"/>
            <a:ext cx="9838480" cy="59030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A81B-64F6-6025-5FC8-62D7255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315894-59EE-A464-8A06-89D8D5E83778}"/>
              </a:ext>
            </a:extLst>
          </p:cNvPr>
          <p:cNvGrpSpPr/>
          <p:nvPr/>
        </p:nvGrpSpPr>
        <p:grpSpPr>
          <a:xfrm>
            <a:off x="991490" y="1654054"/>
            <a:ext cx="10892611" cy="920683"/>
            <a:chOff x="1337858" y="830486"/>
            <a:chExt cx="10892611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09D7D7C0-BBF3-FB90-E04F-6F17E53B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78638EAE-2D1F-0072-191D-49DFFB5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441D88EE-92FD-C70D-D8CC-A9CEDDE4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Temperature affects habitat selection</a:t>
            </a:r>
            <a:endParaRPr lang="en-CA" sz="4000" dirty="0"/>
          </a:p>
        </p:txBody>
      </p:sp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647D742B-9990-73C3-5633-5C3820EEE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97714" y="805388"/>
            <a:ext cx="609398" cy="609398"/>
          </a:xfrm>
          <a:prstGeom prst="rect">
            <a:avLst/>
          </a:prstGeom>
        </p:spPr>
      </p:pic>
      <p:pic>
        <p:nvPicPr>
          <p:cNvPr id="3" name="Graphic 2" descr="Sad face with solid fill with solid fill">
            <a:extLst>
              <a:ext uri="{FF2B5EF4-FFF2-40B4-BE49-F238E27FC236}">
                <a16:creationId xmlns:a16="http://schemas.microsoft.com/office/drawing/2014/main" id="{95F82B92-C997-ED48-F06A-499672AA65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26829" y="805388"/>
            <a:ext cx="609398" cy="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6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67761-9605-05A1-FA4D-AAF3FFCB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F13391-4020-F2D2-2D3C-AB8BF2DD68BE}"/>
              </a:ext>
            </a:extLst>
          </p:cNvPr>
          <p:cNvGrpSpPr/>
          <p:nvPr/>
        </p:nvGrpSpPr>
        <p:grpSpPr>
          <a:xfrm>
            <a:off x="2427348" y="1628422"/>
            <a:ext cx="4954908" cy="4970830"/>
            <a:chOff x="3619146" y="1628422"/>
            <a:chExt cx="4954908" cy="49708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E3EDE0-526E-2968-7D51-4377AD72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" t="4727" r="72150" b="51611"/>
            <a:stretch>
              <a:fillRect/>
            </a:stretch>
          </p:blipFill>
          <p:spPr>
            <a:xfrm>
              <a:off x="3619146" y="1628422"/>
              <a:ext cx="4954908" cy="46368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090D72-2800-3D65-EB6B-98848A24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3727562" y="6234127"/>
              <a:ext cx="4738076" cy="36512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D6DE3-13D8-F2A7-DBD7-FD5163154BEA}"/>
              </a:ext>
            </a:extLst>
          </p:cNvPr>
          <p:cNvGrpSpPr/>
          <p:nvPr/>
        </p:nvGrpSpPr>
        <p:grpSpPr>
          <a:xfrm>
            <a:off x="92254" y="3346021"/>
            <a:ext cx="2395380" cy="658777"/>
            <a:chOff x="64405" y="3264306"/>
            <a:chExt cx="2395380" cy="6587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6FA419-1DC6-26B6-5853-34F527E8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" t="48395" r="98010" b="29107"/>
            <a:stretch>
              <a:fillRect/>
            </a:stretch>
          </p:blipFill>
          <p:spPr>
            <a:xfrm rot="5400000">
              <a:off x="1097401" y="2231310"/>
              <a:ext cx="329388" cy="23953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3DA9D6-A3EB-8294-BB80-D9A74B7D4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" t="31817" r="97961" b="51538"/>
            <a:stretch>
              <a:fillRect/>
            </a:stretch>
          </p:blipFill>
          <p:spPr>
            <a:xfrm rot="5400000">
              <a:off x="1188625" y="2872269"/>
              <a:ext cx="329389" cy="17722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7343463" y="1585744"/>
            <a:ext cx="829729" cy="4724408"/>
            <a:chOff x="10668006" y="1311794"/>
            <a:chExt cx="1346516" cy="4724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</p:grpSp>
      <p:sp>
        <p:nvSpPr>
          <p:cNvPr id="16" name="Title 10">
            <a:extLst>
              <a:ext uri="{FF2B5EF4-FFF2-40B4-BE49-F238E27FC236}">
                <a16:creationId xmlns:a16="http://schemas.microsoft.com/office/drawing/2014/main" id="{9F01D5B3-B993-23D5-6894-B09E5680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</p:spPr>
        <p:txBody>
          <a:bodyPr/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  <p:pic>
        <p:nvPicPr>
          <p:cNvPr id="5" name="Graphic 4" descr="Smiling face with solid fill with solid fill">
            <a:extLst>
              <a:ext uri="{FF2B5EF4-FFF2-40B4-BE49-F238E27FC236}">
                <a16:creationId xmlns:a16="http://schemas.microsoft.com/office/drawing/2014/main" id="{98F2696C-342C-AD50-7D35-DDF06B5B6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500" y="2775460"/>
            <a:ext cx="914400" cy="914400"/>
          </a:xfrm>
          <a:prstGeom prst="rect">
            <a:avLst/>
          </a:prstGeom>
        </p:spPr>
      </p:pic>
      <p:pic>
        <p:nvPicPr>
          <p:cNvPr id="6" name="Graphic 5" descr="Sad face with solid fill with solid fill">
            <a:extLst>
              <a:ext uri="{FF2B5EF4-FFF2-40B4-BE49-F238E27FC236}">
                <a16:creationId xmlns:a16="http://schemas.microsoft.com/office/drawing/2014/main" id="{07672197-666B-4BB4-FD12-E457F5766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2724" y="453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C659-687D-A7F4-6C3A-1A40ADFB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D7E3611C-A2B3-40C4-95D6-521542F5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347050"/>
            <a:ext cx="10836038" cy="47407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D2C9-A22B-2A1C-72A1-E32171B9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47B4-434E-608C-09D0-091BB2DF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8C9CE-D6F8-565F-ED02-7059713C608C}"/>
              </a:ext>
            </a:extLst>
          </p:cNvPr>
          <p:cNvSpPr/>
          <p:nvPr/>
        </p:nvSpPr>
        <p:spPr>
          <a:xfrm>
            <a:off x="6582541" y="2464952"/>
            <a:ext cx="119906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5A8C1-20DF-307F-4D89-F3FBB183DACC}"/>
              </a:ext>
            </a:extLst>
          </p:cNvPr>
          <p:cNvSpPr/>
          <p:nvPr/>
        </p:nvSpPr>
        <p:spPr>
          <a:xfrm>
            <a:off x="5106504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5074C-B79A-1F77-26EF-2205F3718B63}"/>
              </a:ext>
            </a:extLst>
          </p:cNvPr>
          <p:cNvSpPr/>
          <p:nvPr/>
        </p:nvSpPr>
        <p:spPr>
          <a:xfrm>
            <a:off x="3046277" y="2464952"/>
            <a:ext cx="120660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58CED-B16D-BA52-E315-065840EFB4D6}"/>
              </a:ext>
            </a:extLst>
          </p:cNvPr>
          <p:cNvSpPr/>
          <p:nvPr/>
        </p:nvSpPr>
        <p:spPr>
          <a:xfrm>
            <a:off x="1570240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54673-E884-D520-6A6B-DCFB24A55B64}"/>
              </a:ext>
            </a:extLst>
          </p:cNvPr>
          <p:cNvSpPr/>
          <p:nvPr/>
        </p:nvSpPr>
        <p:spPr>
          <a:xfrm>
            <a:off x="10239118" y="2464952"/>
            <a:ext cx="1168380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569B-D450-2272-2BA0-A2C2E334D3C7}"/>
              </a:ext>
            </a:extLst>
          </p:cNvPr>
          <p:cNvSpPr/>
          <p:nvPr/>
        </p:nvSpPr>
        <p:spPr>
          <a:xfrm>
            <a:off x="8714417" y="2464952"/>
            <a:ext cx="1524702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957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5AB96-94C6-7C94-125F-76D43002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96E8-9C95-DCD8-8CE2-70D43C97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AC51AA-0704-7ECC-597C-3DDB5E17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Worse scenarios result in wider range of RSS</a:t>
            </a:r>
            <a:endParaRPr lang="en-CA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F235F8-C044-7A60-2C84-2C065392E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000" y="977982"/>
            <a:ext cx="11305864" cy="5652931"/>
          </a:xfrm>
          <a:prstGeom prst="rect">
            <a:avLst/>
          </a:prstGeom>
        </p:spPr>
      </p:pic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A3ADBBDB-7935-2423-A1A6-5C34050AA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9557" y="1118401"/>
            <a:ext cx="914400" cy="914400"/>
          </a:xfrm>
          <a:prstGeom prst="rect">
            <a:avLst/>
          </a:prstGeom>
        </p:spPr>
      </p:pic>
      <p:pic>
        <p:nvPicPr>
          <p:cNvPr id="3" name="Graphic 2" descr="Sad face with solid fill with solid fill">
            <a:extLst>
              <a:ext uri="{FF2B5EF4-FFF2-40B4-BE49-F238E27FC236}">
                <a16:creationId xmlns:a16="http://schemas.microsoft.com/office/drawing/2014/main" id="{E1B4A2BE-1C0A-948E-FC30-5CABC021D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0781" y="288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D73B-6F0E-801E-1A46-54E119C82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A2C2F-FF30-244B-CFAA-5D1407CB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Other animals also affect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65C9D-AC43-DF7F-6E53-B33F4323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93FB2CE5-457E-023C-0173-6186EB090C7E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32B641-F00E-FAEF-E31B-E574AF8AE498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rgbClr val="C00000"/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4AA72F7D-A02F-7296-8AF2-28349DA683BD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F815215A-46EB-0054-269D-A1C0039F525D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7A55BF-9B8B-0A75-69FC-A208CC3EE066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FA269A-2AF9-09F1-3DC3-621A160AF56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57AB8BC-DFB8-679B-91A0-B855BD955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875817F0-D75B-D9B3-7662-C14A31FA7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F55743-9E64-2F2D-9A48-E65ED40AAB1A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B2256-1270-EEA5-40B1-5FFBDF5FDF79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E70BB0-497D-9CD0-6527-6264C87F8F0A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AEBFC7B-20CB-D58B-D184-2C22268F1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9508042B-18CB-3E13-8EE1-705DF0916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8ECBE461-F966-201D-609F-A92A3051A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C5FD9AC5-0ACF-7BD8-65D8-7FB1E0243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08993B45-DC8E-F626-F120-3068BC7C91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579F1D83-5EB9-AF32-CBA2-B7E3CCB0F190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C00000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698FFD-2B88-28E8-394E-ED8AB30AFAB8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9DB3F1-3D8A-4B23-290B-4B891F39126A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98A7E0E-D0DF-B5C4-E585-B118C152DB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pic>
            <p:nvPicPr>
              <p:cNvPr id="33" name="Graphic 32" descr="Thermometer with solid fill">
                <a:extLst>
                  <a:ext uri="{FF2B5EF4-FFF2-40B4-BE49-F238E27FC236}">
                    <a16:creationId xmlns:a16="http://schemas.microsoft.com/office/drawing/2014/main" id="{5118873E-1CE9-6BCE-580C-12B439AC5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5E94D0-3629-E836-7AEE-683AEBB3D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15E0E9-7246-A4BF-80DB-917BF9600F00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BA5C807-6249-F318-84DC-D7CE2FD3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8FB4E1-2BD1-3667-A493-E217238AF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82B3C70-088E-7C36-0FEA-FBD9770849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7ACF28-F38E-9659-B29D-4D0CCB303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956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668E-107E-0C6F-88BB-2779AE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A44731-86FF-96F8-8449-13EB13CB8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932C-795C-B6F4-4DD5-7BEED461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99F3F-B22D-C739-330E-B3CA0F342E84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29875-F842-ECDF-7A6C-8A1E781C71CE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2F7E62-2FF4-68E5-AAF5-BECCFE533EE2}"/>
              </a:ext>
            </a:extLst>
          </p:cNvPr>
          <p:cNvGrpSpPr/>
          <p:nvPr/>
        </p:nvGrpSpPr>
        <p:grpSpPr>
          <a:xfrm>
            <a:off x="6154876" y="681038"/>
            <a:ext cx="5810254" cy="6014184"/>
            <a:chOff x="6154876" y="681038"/>
            <a:chExt cx="5810254" cy="6014184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C9F8BB50-D5DF-5125-3BDE-B67B8C7B6110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9BDB5C25-81E8-10D6-7C16-C681EC8FCF60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79CA4A0-F5CD-16FF-750E-22F96F297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88FDB564-6C3A-0C66-0002-0CAFF017CD9F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6DBFD654-27AF-324E-1457-621482F59AA4}"/>
                </a:ext>
              </a:extLst>
            </p:cNvPr>
            <p:cNvSpPr/>
            <p:nvPr/>
          </p:nvSpPr>
          <p:spPr>
            <a:xfrm flipV="1">
              <a:off x="7699554" y="5310432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EB1D494-B2BB-449C-B735-3F682595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4746DAF7-1742-4F75-A90C-D2B64D811C37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0FCCA31-F5F9-AD0C-7876-FF6C41A7B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C9CDB78-E55D-DADE-5995-A4B40639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does temperature affect:</a:t>
            </a:r>
          </a:p>
          <a:p>
            <a:r>
              <a:rPr lang="en-US" dirty="0"/>
              <a:t>Boreal caribou?</a:t>
            </a:r>
          </a:p>
          <a:p>
            <a:r>
              <a:rPr lang="en-US" dirty="0"/>
              <a:t>Wolves?</a:t>
            </a:r>
          </a:p>
          <a:p>
            <a:r>
              <a:rPr lang="en-US" dirty="0"/>
              <a:t>Predator-prey interactions?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CC8BDF-D097-CBDF-6C9E-46392CE2B214}"/>
              </a:ext>
            </a:extLst>
          </p:cNvPr>
          <p:cNvSpPr/>
          <p:nvPr/>
        </p:nvSpPr>
        <p:spPr>
          <a:xfrm>
            <a:off x="5854617" y="184107"/>
            <a:ext cx="4031952" cy="2792296"/>
          </a:xfrm>
          <a:prstGeom prst="rect">
            <a:avLst/>
          </a:prstGeom>
          <a:noFill/>
          <a:ln w="57150">
            <a:solidFill>
              <a:srgbClr val="4477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713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AI-generated content may be incorrect.">
            <a:extLst>
              <a:ext uri="{FF2B5EF4-FFF2-40B4-BE49-F238E27FC236}">
                <a16:creationId xmlns:a16="http://schemas.microsoft.com/office/drawing/2014/main" id="{EABF72A2-E113-8A33-5733-2CFD87AF7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0" y="1273411"/>
            <a:ext cx="11882600" cy="475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Wolves respond to heat similarly to caribou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21" name="Graphic 11">
            <a:extLst>
              <a:ext uri="{FF2B5EF4-FFF2-40B4-BE49-F238E27FC236}">
                <a16:creationId xmlns:a16="http://schemas.microsoft.com/office/drawing/2014/main" id="{25A53CFC-317E-6C0A-1EEF-BF413F8B92FE}"/>
              </a:ext>
            </a:extLst>
          </p:cNvPr>
          <p:cNvSpPr/>
          <p:nvPr/>
        </p:nvSpPr>
        <p:spPr>
          <a:xfrm flipV="1">
            <a:off x="1297726" y="5642153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184884C8-DE78-3C7A-566F-E4224E1C874B}"/>
              </a:ext>
            </a:extLst>
          </p:cNvPr>
          <p:cNvSpPr/>
          <p:nvPr/>
        </p:nvSpPr>
        <p:spPr>
          <a:xfrm flipH="1" flipV="1">
            <a:off x="3636603" y="5751552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6F2B3D1-21BE-E0B2-0BE4-38B62A492EA7}"/>
              </a:ext>
            </a:extLst>
          </p:cNvPr>
          <p:cNvSpPr/>
          <p:nvPr/>
        </p:nvSpPr>
        <p:spPr>
          <a:xfrm flipV="1">
            <a:off x="7217373" y="5641249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8C18F3EC-09CC-B35A-7A55-7E9220FD3EEF}"/>
              </a:ext>
            </a:extLst>
          </p:cNvPr>
          <p:cNvSpPr/>
          <p:nvPr/>
        </p:nvSpPr>
        <p:spPr>
          <a:xfrm flipH="1" flipV="1">
            <a:off x="9556250" y="5750648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B22BC6-AC2E-7A47-2398-F924E4591A5C}"/>
              </a:ext>
            </a:extLst>
          </p:cNvPr>
          <p:cNvSpPr/>
          <p:nvPr/>
        </p:nvSpPr>
        <p:spPr>
          <a:xfrm>
            <a:off x="1884032" y="2466232"/>
            <a:ext cx="981906" cy="3024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E1DC21-06B8-EAC9-64EE-C3460496BEE6}"/>
              </a:ext>
            </a:extLst>
          </p:cNvPr>
          <p:cNvSpPr/>
          <p:nvPr/>
        </p:nvSpPr>
        <p:spPr>
          <a:xfrm>
            <a:off x="2903668" y="2466231"/>
            <a:ext cx="397992" cy="3024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D1506C-2B6C-8944-CE52-C2894CD47E63}"/>
              </a:ext>
            </a:extLst>
          </p:cNvPr>
          <p:cNvSpPr/>
          <p:nvPr/>
        </p:nvSpPr>
        <p:spPr>
          <a:xfrm>
            <a:off x="10982659" y="2453957"/>
            <a:ext cx="943470" cy="3024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DA5D65-E5C2-A314-504D-8296210680DF}"/>
              </a:ext>
            </a:extLst>
          </p:cNvPr>
          <p:cNvSpPr/>
          <p:nvPr/>
        </p:nvSpPr>
        <p:spPr>
          <a:xfrm>
            <a:off x="8253010" y="2466230"/>
            <a:ext cx="1093508" cy="30249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078232-25F3-1388-90A6-F6DC71826B64}"/>
              </a:ext>
            </a:extLst>
          </p:cNvPr>
          <p:cNvSpPr/>
          <p:nvPr/>
        </p:nvSpPr>
        <p:spPr>
          <a:xfrm>
            <a:off x="4656894" y="2466231"/>
            <a:ext cx="981906" cy="3024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2F0795-FD53-31C0-7A9E-C0BDE8085D6B}"/>
              </a:ext>
            </a:extLst>
          </p:cNvPr>
          <p:cNvSpPr/>
          <p:nvPr/>
        </p:nvSpPr>
        <p:spPr>
          <a:xfrm>
            <a:off x="5510833" y="2466230"/>
            <a:ext cx="397992" cy="3024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9" name="Graphic 28" descr="Clock with solid fill">
            <a:extLst>
              <a:ext uri="{FF2B5EF4-FFF2-40B4-BE49-F238E27FC236}">
                <a16:creationId xmlns:a16="http://schemas.microsoft.com/office/drawing/2014/main" id="{FFC0E942-E0F3-AF4B-3253-5E5C5715E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955" y="1293738"/>
            <a:ext cx="912118" cy="912116"/>
          </a:xfrm>
          <a:prstGeom prst="rect">
            <a:avLst/>
          </a:prstGeom>
        </p:spPr>
      </p:pic>
      <p:pic>
        <p:nvPicPr>
          <p:cNvPr id="30" name="Graphic 29" descr="Daily calendar with solid fill">
            <a:extLst>
              <a:ext uri="{FF2B5EF4-FFF2-40B4-BE49-F238E27FC236}">
                <a16:creationId xmlns:a16="http://schemas.microsoft.com/office/drawing/2014/main" id="{A7512AC1-7077-2F4F-04C6-20014CF3C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5182" y="1273411"/>
            <a:ext cx="912118" cy="9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1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9" grpId="0" animBg="1"/>
      <p:bldP spid="20" grpId="0" animBg="1"/>
      <p:bldP spid="27" grpId="0" animBg="1"/>
      <p:bldP spid="27" grpId="1" animBg="1"/>
      <p:bldP spid="28" grpId="0" animBg="1"/>
      <p:bldP spid="2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8DC66-F709-D111-1A34-5B442330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505AC3-86CB-A327-6BE1-347E8D5D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728495"/>
            <a:ext cx="9838479" cy="5903087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86E6-8456-CCDA-F169-78ED87D1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F5EE9CB-4A33-33A7-FE6A-C78A524B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Habitat selection depends on temperature</a:t>
            </a:r>
            <a:endParaRPr lang="en-CA" sz="4000" dirty="0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A7BF2861-7818-CA09-A6D5-338EE6B50713}"/>
              </a:ext>
            </a:extLst>
          </p:cNvPr>
          <p:cNvSpPr/>
          <p:nvPr/>
        </p:nvSpPr>
        <p:spPr>
          <a:xfrm flipH="1" flipV="1">
            <a:off x="1782267" y="728495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224506-5BA5-4B01-D417-22B3734214EE}"/>
              </a:ext>
            </a:extLst>
          </p:cNvPr>
          <p:cNvGrpSpPr/>
          <p:nvPr/>
        </p:nvGrpSpPr>
        <p:grpSpPr>
          <a:xfrm>
            <a:off x="991490" y="1490550"/>
            <a:ext cx="10892611" cy="920683"/>
            <a:chOff x="1337858" y="830486"/>
            <a:chExt cx="10892611" cy="920683"/>
          </a:xfrm>
        </p:grpSpPr>
        <p:pic>
          <p:nvPicPr>
            <p:cNvPr id="14" name="Graphic 13" descr="Dim (Medium Sun) with solid fill">
              <a:extLst>
                <a:ext uri="{FF2B5EF4-FFF2-40B4-BE49-F238E27FC236}">
                  <a16:creationId xmlns:a16="http://schemas.microsoft.com/office/drawing/2014/main" id="{F8CDDCED-65B1-E32D-E1EF-295BDD78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Snowflake with solid fill">
              <a:extLst>
                <a:ext uri="{FF2B5EF4-FFF2-40B4-BE49-F238E27FC236}">
                  <a16:creationId xmlns:a16="http://schemas.microsoft.com/office/drawing/2014/main" id="{A59ED6DB-B86C-00F7-1F1E-2A5EC964C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B1136-DBF9-6D8B-1C3C-3CB5BCD81D06}"/>
              </a:ext>
            </a:extLst>
          </p:cNvPr>
          <p:cNvSpPr/>
          <p:nvPr/>
        </p:nvSpPr>
        <p:spPr>
          <a:xfrm>
            <a:off x="4909530" y="2027962"/>
            <a:ext cx="2957992" cy="27076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3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C2F58-ABDF-E6ED-7F28-9EE9549E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5A756-0E03-791F-8420-CDBF243E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2DB798-8E7D-29FB-20C0-BF88242D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Encounter rates depend on temperature</a:t>
            </a:r>
            <a:endParaRPr lang="en-CA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C9DCB-C657-D623-1C6D-2DB2C80B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33288"/>
            <a:ext cx="12192000" cy="33527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4BEDB0-BF5B-A5E7-4F97-9F5DE1C44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095"/>
            <a:ext cx="10515600" cy="5087811"/>
          </a:xfrm>
        </p:spPr>
        <p:txBody>
          <a:bodyPr anchor="t"/>
          <a:lstStyle/>
          <a:p>
            <a:r>
              <a:rPr lang="en-CA" dirty="0"/>
              <a:t>Temperature affects wolves’ and caribou’s: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lvl="1"/>
            <a:r>
              <a:rPr lang="en-CA" dirty="0"/>
              <a:t>Encounter rates with each other &amp; other species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F06CB28E-7A58-6235-C255-7AEE0ECBE7FE}"/>
              </a:ext>
            </a:extLst>
          </p:cNvPr>
          <p:cNvSpPr/>
          <p:nvPr/>
        </p:nvSpPr>
        <p:spPr>
          <a:xfrm flipV="1">
            <a:off x="454776" y="2658428"/>
            <a:ext cx="978966" cy="97852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9F0E29B3-4970-8C54-8E25-6EDB778DDADA}"/>
              </a:ext>
            </a:extLst>
          </p:cNvPr>
          <p:cNvSpPr/>
          <p:nvPr/>
        </p:nvSpPr>
        <p:spPr>
          <a:xfrm flipH="1" flipV="1">
            <a:off x="10881328" y="2713866"/>
            <a:ext cx="998672" cy="917034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183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E8CE-07BC-0EFA-43F8-578EC4C8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E49C3D9-61B7-1C6B-4828-4F5B56C4F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" y="724340"/>
            <a:ext cx="11885182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47D14-DCF7-25BE-B2B8-D5F0942E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CA5E4A4-7F9F-4070-0082-F839E98B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99" y="174752"/>
            <a:ext cx="10969677" cy="507173"/>
          </a:xfrm>
        </p:spPr>
        <p:txBody>
          <a:bodyPr/>
          <a:lstStyle/>
          <a:p>
            <a:r>
              <a:rPr lang="en-US" sz="4000" dirty="0"/>
              <a:t>Species alter movement rates differently</a:t>
            </a:r>
            <a:endParaRPr lang="en-CA" sz="4000" dirty="0"/>
          </a:p>
        </p:txBody>
      </p:sp>
      <p:sp>
        <p:nvSpPr>
          <p:cNvPr id="2" name="Graphic 11">
            <a:extLst>
              <a:ext uri="{FF2B5EF4-FFF2-40B4-BE49-F238E27FC236}">
                <a16:creationId xmlns:a16="http://schemas.microsoft.com/office/drawing/2014/main" id="{23362B4F-DBA9-2B2E-8998-793ED1AED7A0}"/>
              </a:ext>
            </a:extLst>
          </p:cNvPr>
          <p:cNvSpPr/>
          <p:nvPr/>
        </p:nvSpPr>
        <p:spPr>
          <a:xfrm flipV="1">
            <a:off x="1143827" y="746126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741768A3-F31E-DB69-4DFA-C8F83E093A74}"/>
              </a:ext>
            </a:extLst>
          </p:cNvPr>
          <p:cNvSpPr/>
          <p:nvPr/>
        </p:nvSpPr>
        <p:spPr>
          <a:xfrm flipH="1" flipV="1">
            <a:off x="10869989" y="794774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6" name="Graphic 5">
            <a:extLst>
              <a:ext uri="{FF2B5EF4-FFF2-40B4-BE49-F238E27FC236}">
                <a16:creationId xmlns:a16="http://schemas.microsoft.com/office/drawing/2014/main" id="{96DCDF3D-993C-DE42-9833-BEE10EA5F662}"/>
              </a:ext>
            </a:extLst>
          </p:cNvPr>
          <p:cNvSpPr/>
          <p:nvPr/>
        </p:nvSpPr>
        <p:spPr>
          <a:xfrm flipH="1">
            <a:off x="7989512" y="945608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22F001-0E8E-C508-0258-65ACC3E93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900" y="3061280"/>
            <a:ext cx="561100" cy="574568"/>
          </a:xfrm>
          <a:prstGeom prst="rect">
            <a:avLst/>
          </a:prstGeom>
        </p:spPr>
      </p:pic>
      <p:sp>
        <p:nvSpPr>
          <p:cNvPr id="8" name="Graphic 2">
            <a:extLst>
              <a:ext uri="{FF2B5EF4-FFF2-40B4-BE49-F238E27FC236}">
                <a16:creationId xmlns:a16="http://schemas.microsoft.com/office/drawing/2014/main" id="{B7A95996-EDE5-F5D1-3DE6-BDA2A2B9EB85}"/>
              </a:ext>
            </a:extLst>
          </p:cNvPr>
          <p:cNvSpPr/>
          <p:nvPr/>
        </p:nvSpPr>
        <p:spPr>
          <a:xfrm flipV="1">
            <a:off x="3794329" y="996907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92C8B979-A925-DBAC-E763-F18095E36FC9}"/>
              </a:ext>
            </a:extLst>
          </p:cNvPr>
          <p:cNvSpPr/>
          <p:nvPr/>
        </p:nvSpPr>
        <p:spPr>
          <a:xfrm flipV="1">
            <a:off x="9269472" y="915875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0" name="Graphic 11">
            <a:extLst>
              <a:ext uri="{FF2B5EF4-FFF2-40B4-BE49-F238E27FC236}">
                <a16:creationId xmlns:a16="http://schemas.microsoft.com/office/drawing/2014/main" id="{2A6BABDC-4F6B-36CD-9233-B5620426C25A}"/>
              </a:ext>
            </a:extLst>
          </p:cNvPr>
          <p:cNvSpPr/>
          <p:nvPr/>
        </p:nvSpPr>
        <p:spPr>
          <a:xfrm flipV="1">
            <a:off x="2817170" y="746126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102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4" y="174752"/>
            <a:ext cx="11120972" cy="711200"/>
          </a:xfrm>
        </p:spPr>
        <p:txBody>
          <a:bodyPr>
            <a:noAutofit/>
          </a:bodyPr>
          <a:lstStyle/>
          <a:p>
            <a:r>
              <a:rPr lang="en-US" dirty="0"/>
              <a:t>The Land before Edmonton: Amiskwaciy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Amiskwaciy (Cree for “Beaver Hills”):</a:t>
            </a:r>
          </a:p>
          <a:p>
            <a:pPr lvl="1"/>
            <a:r>
              <a:rPr lang="en-US" dirty="0"/>
              <a:t>Inhabited by Nehiyawak (Cree), Stoney Nakoda,</a:t>
            </a:r>
          </a:p>
          <a:p>
            <a:pPr marL="457200" lvl="1" indent="0">
              <a:buNone/>
            </a:pPr>
            <a:r>
              <a:rPr lang="en-US" dirty="0"/>
              <a:t>    Niitsítpi (Blackfoot), Tsuut’ina, and Michif (Métis) Peoples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During late 1700s:</a:t>
            </a:r>
          </a:p>
          <a:p>
            <a:pPr lvl="1"/>
            <a:r>
              <a:rPr lang="en-US" dirty="0"/>
              <a:t>Was a coveted fur-trading location</a:t>
            </a:r>
          </a:p>
          <a:p>
            <a:pPr lvl="1"/>
            <a:r>
              <a:rPr lang="en-US" dirty="0"/>
              <a:t>Hudson's Bay Company built Fort Edmonton</a:t>
            </a:r>
          </a:p>
          <a:p>
            <a:pPr lvl="2"/>
            <a:r>
              <a:rPr lang="en-US" dirty="0"/>
              <a:t>AKA Amiskwaciywâskahikan (“Beaver Hills House”)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Part of Treaty 6 Territory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79142-BA6C-4FE7-8235-AE3D5D1A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65" y="952626"/>
            <a:ext cx="2237045" cy="2237045"/>
          </a:xfrm>
          <a:prstGeom prst="rect">
            <a:avLst/>
          </a:prstGeom>
        </p:spPr>
      </p:pic>
      <p:pic>
        <p:nvPicPr>
          <p:cNvPr id="7" name="Picture 6" descr="A map of canada with different colored areas&#10;&#10;AI-generated content may be incorrect.">
            <a:extLst>
              <a:ext uri="{FF2B5EF4-FFF2-40B4-BE49-F238E27FC236}">
                <a16:creationId xmlns:a16="http://schemas.microsoft.com/office/drawing/2014/main" id="{07A4B00B-04DD-F027-5473-FBA255014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223" y="3634544"/>
            <a:ext cx="4695777" cy="3223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9A2C3-DA0A-55A8-0CC1-DCE30614F181}"/>
              </a:ext>
            </a:extLst>
          </p:cNvPr>
          <p:cNvSpPr txBox="1"/>
          <p:nvPr/>
        </p:nvSpPr>
        <p:spPr>
          <a:xfrm>
            <a:off x="700886" y="6634287"/>
            <a:ext cx="685683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900" dirty="0"/>
              <a:t>Derivative work: Themightyquill, CC BY-SA 3.0, </a:t>
            </a:r>
            <a:r>
              <a:rPr lang="en-CA" sz="900" dirty="0">
                <a:hlinkClick r:id="rId5"/>
              </a:rPr>
              <a:t>https://commons.wikimedia.org/w/index.php?curid=14706244</a:t>
            </a:r>
            <a:endParaRPr lang="en-CA" sz="9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F35BFF-7501-E9DF-FC05-167C7BE240A2}"/>
              </a:ext>
            </a:extLst>
          </p:cNvPr>
          <p:cNvSpPr/>
          <p:nvPr/>
        </p:nvSpPr>
        <p:spPr>
          <a:xfrm>
            <a:off x="8141408" y="5597799"/>
            <a:ext cx="1197539" cy="6683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60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E21B-1210-A4AC-DC25-6941B4B7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F9D41-5333-0F99-2BD3-AE7E9148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409" y="900114"/>
            <a:ext cx="11885182" cy="54332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76-CBD3-2398-0445-2AB5B566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6D9F31D-DD4F-8F1B-EA4F-F73F5133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921232" cy="507173"/>
          </a:xfrm>
        </p:spPr>
        <p:txBody>
          <a:bodyPr/>
          <a:lstStyle/>
          <a:p>
            <a:r>
              <a:rPr lang="en-US" sz="4000" dirty="0"/>
              <a:t>Species alter habitat selection differently</a:t>
            </a:r>
            <a:endParaRPr lang="en-CA" sz="4000" dirty="0"/>
          </a:p>
        </p:txBody>
      </p:sp>
      <p:sp>
        <p:nvSpPr>
          <p:cNvPr id="2" name="Graphic 11">
            <a:extLst>
              <a:ext uri="{FF2B5EF4-FFF2-40B4-BE49-F238E27FC236}">
                <a16:creationId xmlns:a16="http://schemas.microsoft.com/office/drawing/2014/main" id="{F19DCE25-50EF-8D89-F561-39DF91CC3981}"/>
              </a:ext>
            </a:extLst>
          </p:cNvPr>
          <p:cNvSpPr/>
          <p:nvPr/>
        </p:nvSpPr>
        <p:spPr>
          <a:xfrm flipV="1">
            <a:off x="1143827" y="876089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B5948220-5F68-9609-A2B5-FFADFEE934F2}"/>
              </a:ext>
            </a:extLst>
          </p:cNvPr>
          <p:cNvSpPr/>
          <p:nvPr/>
        </p:nvSpPr>
        <p:spPr>
          <a:xfrm flipH="1" flipV="1">
            <a:off x="10869989" y="924737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6" name="Graphic 5">
            <a:extLst>
              <a:ext uri="{FF2B5EF4-FFF2-40B4-BE49-F238E27FC236}">
                <a16:creationId xmlns:a16="http://schemas.microsoft.com/office/drawing/2014/main" id="{D65EC6EA-310D-46EA-362B-87F1BB7E91B4}"/>
              </a:ext>
            </a:extLst>
          </p:cNvPr>
          <p:cNvSpPr/>
          <p:nvPr/>
        </p:nvSpPr>
        <p:spPr>
          <a:xfrm flipH="1">
            <a:off x="7998795" y="1073690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807F7D-DB4C-2BC9-EE19-65EFA1ACB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6192" y="2485719"/>
            <a:ext cx="561100" cy="574568"/>
          </a:xfrm>
          <a:prstGeom prst="rect">
            <a:avLst/>
          </a:prstGeom>
        </p:spPr>
      </p:pic>
      <p:sp>
        <p:nvSpPr>
          <p:cNvPr id="8" name="Graphic 2">
            <a:extLst>
              <a:ext uri="{FF2B5EF4-FFF2-40B4-BE49-F238E27FC236}">
                <a16:creationId xmlns:a16="http://schemas.microsoft.com/office/drawing/2014/main" id="{CBA2C895-F5F5-8019-D689-5DA4D7F8E783}"/>
              </a:ext>
            </a:extLst>
          </p:cNvPr>
          <p:cNvSpPr/>
          <p:nvPr/>
        </p:nvSpPr>
        <p:spPr>
          <a:xfrm flipV="1">
            <a:off x="3893265" y="1127027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0BD9A689-C8A4-CC04-BD25-4367B90E5B55}"/>
              </a:ext>
            </a:extLst>
          </p:cNvPr>
          <p:cNvSpPr/>
          <p:nvPr/>
        </p:nvSpPr>
        <p:spPr>
          <a:xfrm flipV="1">
            <a:off x="9269472" y="1041196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0" name="Graphic 11">
            <a:extLst>
              <a:ext uri="{FF2B5EF4-FFF2-40B4-BE49-F238E27FC236}">
                <a16:creationId xmlns:a16="http://schemas.microsoft.com/office/drawing/2014/main" id="{E3A9B1BA-960E-130A-DE4D-5E615165F290}"/>
              </a:ext>
            </a:extLst>
          </p:cNvPr>
          <p:cNvSpPr/>
          <p:nvPr/>
        </p:nvSpPr>
        <p:spPr>
          <a:xfrm flipV="1">
            <a:off x="2817170" y="876089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1534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4D082-4E6A-0831-3FC0-7F9E4FCE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90910-C145-23C6-F60A-7E507F1A6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81DD-C2B5-1E85-B962-7B1B5636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EA18DE2-6FDF-4503-E88E-74C15859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Species will adapt their movement rates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BC68C-480B-6024-F85A-E74C06A8C316}"/>
              </a:ext>
            </a:extLst>
          </p:cNvPr>
          <p:cNvSpPr/>
          <p:nvPr/>
        </p:nvSpPr>
        <p:spPr>
          <a:xfrm>
            <a:off x="1199016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3AA85-A7E8-6D30-B0B0-7CC1CCE3AD4A}"/>
              </a:ext>
            </a:extLst>
          </p:cNvPr>
          <p:cNvSpPr/>
          <p:nvPr/>
        </p:nvSpPr>
        <p:spPr>
          <a:xfrm>
            <a:off x="3755501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1A79E-F3A5-993E-0EE6-D1A87CCF3E55}"/>
              </a:ext>
            </a:extLst>
          </p:cNvPr>
          <p:cNvSpPr/>
          <p:nvPr/>
        </p:nvSpPr>
        <p:spPr>
          <a:xfrm>
            <a:off x="6311986" y="778883"/>
            <a:ext cx="5042414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8AB4E867-DC55-321A-D346-633A87D5731A}"/>
              </a:ext>
            </a:extLst>
          </p:cNvPr>
          <p:cNvSpPr/>
          <p:nvPr/>
        </p:nvSpPr>
        <p:spPr>
          <a:xfrm flipV="1">
            <a:off x="1264207" y="1071485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F9A8F892-91BF-FF69-54D0-87FA07CE20FE}"/>
              </a:ext>
            </a:extLst>
          </p:cNvPr>
          <p:cNvSpPr/>
          <p:nvPr/>
        </p:nvSpPr>
        <p:spPr>
          <a:xfrm flipH="1" flipV="1">
            <a:off x="6353871" y="3967941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Graphic 5">
            <a:extLst>
              <a:ext uri="{FF2B5EF4-FFF2-40B4-BE49-F238E27FC236}">
                <a16:creationId xmlns:a16="http://schemas.microsoft.com/office/drawing/2014/main" id="{DE2DC9AC-F534-A75F-7313-7FF2EBC2E519}"/>
              </a:ext>
            </a:extLst>
          </p:cNvPr>
          <p:cNvSpPr/>
          <p:nvPr/>
        </p:nvSpPr>
        <p:spPr>
          <a:xfrm flipH="1">
            <a:off x="1273509" y="3973732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7ECA147-C652-7718-B786-1F62B8B8F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1202" y="1071485"/>
            <a:ext cx="561100" cy="574568"/>
          </a:xfrm>
          <a:prstGeom prst="rect">
            <a:avLst/>
          </a:prstGeom>
        </p:spPr>
      </p:pic>
      <p:sp>
        <p:nvSpPr>
          <p:cNvPr id="12" name="Graphic 2">
            <a:extLst>
              <a:ext uri="{FF2B5EF4-FFF2-40B4-BE49-F238E27FC236}">
                <a16:creationId xmlns:a16="http://schemas.microsoft.com/office/drawing/2014/main" id="{319512B3-F960-AC38-B86E-E35561E0122C}"/>
              </a:ext>
            </a:extLst>
          </p:cNvPr>
          <p:cNvSpPr/>
          <p:nvPr/>
        </p:nvSpPr>
        <p:spPr>
          <a:xfrm flipV="1">
            <a:off x="6353871" y="1137455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6891FD95-9F80-C213-34BF-537A4D40336D}"/>
              </a:ext>
            </a:extLst>
          </p:cNvPr>
          <p:cNvSpPr/>
          <p:nvPr/>
        </p:nvSpPr>
        <p:spPr>
          <a:xfrm flipV="1">
            <a:off x="3821737" y="3997646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970C6DD9-F2F9-68BF-2F1C-77299EE09D89}"/>
              </a:ext>
            </a:extLst>
          </p:cNvPr>
          <p:cNvSpPr/>
          <p:nvPr/>
        </p:nvSpPr>
        <p:spPr>
          <a:xfrm flipV="1">
            <a:off x="3813200" y="1075107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023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3288-1C37-4FA5-7D22-6A2C8373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105B2-42C9-21AA-5E34-29F561AD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C06DE-8BAE-73F8-2B73-E03897C8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C1B4AE4-25DC-4D68-29E5-94D0F6C6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1041200" cy="507173"/>
          </a:xfrm>
        </p:spPr>
        <p:txBody>
          <a:bodyPr/>
          <a:lstStyle/>
          <a:p>
            <a:r>
              <a:rPr lang="en-US" sz="4000" dirty="0"/>
              <a:t>Species will adapt their habitat selection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3A85CB-E43D-8751-90CD-68F931ECDB4E}"/>
              </a:ext>
            </a:extLst>
          </p:cNvPr>
          <p:cNvSpPr/>
          <p:nvPr/>
        </p:nvSpPr>
        <p:spPr>
          <a:xfrm>
            <a:off x="1199016" y="835677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28DE0-C54A-D630-42C4-E6EED61F69EF}"/>
              </a:ext>
            </a:extLst>
          </p:cNvPr>
          <p:cNvSpPr/>
          <p:nvPr/>
        </p:nvSpPr>
        <p:spPr>
          <a:xfrm>
            <a:off x="6310979" y="3692764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4796F9-7F97-88E5-D34E-FB7046FA10DA}"/>
              </a:ext>
            </a:extLst>
          </p:cNvPr>
          <p:cNvSpPr/>
          <p:nvPr/>
        </p:nvSpPr>
        <p:spPr>
          <a:xfrm>
            <a:off x="3773668" y="835676"/>
            <a:ext cx="2482808" cy="5666899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52933-DA3F-CF81-8462-108EB3DA816E}"/>
              </a:ext>
            </a:extLst>
          </p:cNvPr>
          <p:cNvSpPr/>
          <p:nvPr/>
        </p:nvSpPr>
        <p:spPr>
          <a:xfrm>
            <a:off x="1199016" y="3702283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907A1-048C-6518-3FAB-06C74F902865}"/>
              </a:ext>
            </a:extLst>
          </p:cNvPr>
          <p:cNvSpPr/>
          <p:nvPr/>
        </p:nvSpPr>
        <p:spPr>
          <a:xfrm>
            <a:off x="6310978" y="835677"/>
            <a:ext cx="5079659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7974D547-9C89-C695-B4D2-83C988732AAD}"/>
              </a:ext>
            </a:extLst>
          </p:cNvPr>
          <p:cNvSpPr/>
          <p:nvPr/>
        </p:nvSpPr>
        <p:spPr>
          <a:xfrm flipV="1">
            <a:off x="1264207" y="1071485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EA5EFD31-DC83-E6DD-D026-6695FF274D1F}"/>
              </a:ext>
            </a:extLst>
          </p:cNvPr>
          <p:cNvSpPr/>
          <p:nvPr/>
        </p:nvSpPr>
        <p:spPr>
          <a:xfrm flipH="1" flipV="1">
            <a:off x="6353871" y="3967941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2" name="Graphic 5">
            <a:extLst>
              <a:ext uri="{FF2B5EF4-FFF2-40B4-BE49-F238E27FC236}">
                <a16:creationId xmlns:a16="http://schemas.microsoft.com/office/drawing/2014/main" id="{52C895C3-95F3-847A-7005-CD8E9474E454}"/>
              </a:ext>
            </a:extLst>
          </p:cNvPr>
          <p:cNvSpPr/>
          <p:nvPr/>
        </p:nvSpPr>
        <p:spPr>
          <a:xfrm flipH="1">
            <a:off x="1273509" y="3973732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ABCE05B-5049-A7FB-6881-E65223A57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1202" y="1071485"/>
            <a:ext cx="561100" cy="574568"/>
          </a:xfrm>
          <a:prstGeom prst="rect">
            <a:avLst/>
          </a:prstGeom>
        </p:spPr>
      </p:pic>
      <p:sp>
        <p:nvSpPr>
          <p:cNvPr id="14" name="Graphic 2">
            <a:extLst>
              <a:ext uri="{FF2B5EF4-FFF2-40B4-BE49-F238E27FC236}">
                <a16:creationId xmlns:a16="http://schemas.microsoft.com/office/drawing/2014/main" id="{3BB62560-81C6-3E27-DBC8-473BA5B567CB}"/>
              </a:ext>
            </a:extLst>
          </p:cNvPr>
          <p:cNvSpPr/>
          <p:nvPr/>
        </p:nvSpPr>
        <p:spPr>
          <a:xfrm flipV="1">
            <a:off x="6353871" y="1137455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E5288D58-4CEC-6FBD-B623-C78C53980BD8}"/>
              </a:ext>
            </a:extLst>
          </p:cNvPr>
          <p:cNvSpPr/>
          <p:nvPr/>
        </p:nvSpPr>
        <p:spPr>
          <a:xfrm flipV="1">
            <a:off x="3821737" y="3997646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22001CE4-6DB6-1FCD-4290-7132A8106AC0}"/>
              </a:ext>
            </a:extLst>
          </p:cNvPr>
          <p:cNvSpPr/>
          <p:nvPr/>
        </p:nvSpPr>
        <p:spPr>
          <a:xfrm flipV="1">
            <a:off x="3813200" y="1075107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84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AE97-C807-C0E8-BAD9-075FB93D8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1CFB4-7926-0826-A161-DE686EE4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1" y="778883"/>
            <a:ext cx="10691318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8AE3-E04A-FD8C-E761-5C0C6F13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62185B2-D5A0-C4B5-4EA8-D7378A6C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Worse scenarios ==&gt; stronger selection</a:t>
            </a:r>
            <a:endParaRPr lang="en-CA" sz="40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4D21EE-D0B3-3E1D-DFA8-C6E1195BE66D}"/>
              </a:ext>
            </a:extLst>
          </p:cNvPr>
          <p:cNvSpPr/>
          <p:nvPr/>
        </p:nvSpPr>
        <p:spPr>
          <a:xfrm>
            <a:off x="3766601" y="847788"/>
            <a:ext cx="7611927" cy="5486400"/>
          </a:xfrm>
          <a:custGeom>
            <a:avLst/>
            <a:gdLst>
              <a:gd name="connsiteX0" fmla="*/ 5008006 w 5008006"/>
              <a:gd name="connsiteY0" fmla="*/ 6056 h 5486400"/>
              <a:gd name="connsiteX1" fmla="*/ 0 w 5008006"/>
              <a:gd name="connsiteY1" fmla="*/ 0 h 5486400"/>
              <a:gd name="connsiteX2" fmla="*/ 0 w 5008006"/>
              <a:gd name="connsiteY2" fmla="*/ 5480344 h 5486400"/>
              <a:gd name="connsiteX3" fmla="*/ 2343529 w 5008006"/>
              <a:gd name="connsiteY3" fmla="*/ 5486400 h 5486400"/>
              <a:gd name="connsiteX4" fmla="*/ 2343529 w 5008006"/>
              <a:gd name="connsiteY4" fmla="*/ 2700811 h 5486400"/>
              <a:gd name="connsiteX5" fmla="*/ 5008006 w 5008006"/>
              <a:gd name="connsiteY5" fmla="*/ 2700811 h 5486400"/>
              <a:gd name="connsiteX6" fmla="*/ 5008006 w 5008006"/>
              <a:gd name="connsiteY6" fmla="*/ 6056 h 5486400"/>
              <a:gd name="connsiteX0" fmla="*/ 7581648 w 7581648"/>
              <a:gd name="connsiteY0" fmla="*/ 18168 h 5486400"/>
              <a:gd name="connsiteX1" fmla="*/ 0 w 7581648"/>
              <a:gd name="connsiteY1" fmla="*/ 0 h 5486400"/>
              <a:gd name="connsiteX2" fmla="*/ 0 w 7581648"/>
              <a:gd name="connsiteY2" fmla="*/ 5480344 h 5486400"/>
              <a:gd name="connsiteX3" fmla="*/ 2343529 w 7581648"/>
              <a:gd name="connsiteY3" fmla="*/ 5486400 h 5486400"/>
              <a:gd name="connsiteX4" fmla="*/ 2343529 w 7581648"/>
              <a:gd name="connsiteY4" fmla="*/ 2700811 h 5486400"/>
              <a:gd name="connsiteX5" fmla="*/ 5008006 w 7581648"/>
              <a:gd name="connsiteY5" fmla="*/ 2700811 h 5486400"/>
              <a:gd name="connsiteX6" fmla="*/ 7581648 w 7581648"/>
              <a:gd name="connsiteY6" fmla="*/ 18168 h 5486400"/>
              <a:gd name="connsiteX0" fmla="*/ 7581648 w 7611927"/>
              <a:gd name="connsiteY0" fmla="*/ 18168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581648 w 7611927"/>
              <a:gd name="connsiteY6" fmla="*/ 18168 h 5486400"/>
              <a:gd name="connsiteX0" fmla="*/ 7611926 w 7611927"/>
              <a:gd name="connsiteY0" fmla="*/ 6057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611926 w 7611927"/>
              <a:gd name="connsiteY6" fmla="*/ 6057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1927" h="5486400">
                <a:moveTo>
                  <a:pt x="7611926" y="6057"/>
                </a:moveTo>
                <a:lnTo>
                  <a:pt x="0" y="0"/>
                </a:lnTo>
                <a:lnTo>
                  <a:pt x="0" y="5480344"/>
                </a:lnTo>
                <a:lnTo>
                  <a:pt x="2343529" y="5486400"/>
                </a:lnTo>
                <a:lnTo>
                  <a:pt x="2343529" y="2700811"/>
                </a:lnTo>
                <a:lnTo>
                  <a:pt x="7611927" y="2694756"/>
                </a:lnTo>
                <a:cubicBezTo>
                  <a:pt x="7611927" y="1798523"/>
                  <a:pt x="7611926" y="902290"/>
                  <a:pt x="7611926" y="6057"/>
                </a:cubicBezTo>
                <a:close/>
              </a:path>
            </a:pathLst>
          </a:custGeom>
          <a:solidFill>
            <a:srgbClr val="C00000">
              <a:alpha val="3922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Graphic 11">
            <a:extLst>
              <a:ext uri="{FF2B5EF4-FFF2-40B4-BE49-F238E27FC236}">
                <a16:creationId xmlns:a16="http://schemas.microsoft.com/office/drawing/2014/main" id="{3072E7ED-4F15-AE36-2F8B-2EE7F1B057DD}"/>
              </a:ext>
            </a:extLst>
          </p:cNvPr>
          <p:cNvSpPr/>
          <p:nvPr/>
        </p:nvSpPr>
        <p:spPr>
          <a:xfrm flipV="1">
            <a:off x="1245639" y="1071485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3E6DE5FC-019B-5837-DC01-760BDD091554}"/>
              </a:ext>
            </a:extLst>
          </p:cNvPr>
          <p:cNvSpPr/>
          <p:nvPr/>
        </p:nvSpPr>
        <p:spPr>
          <a:xfrm flipH="1" flipV="1">
            <a:off x="6483839" y="3967941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B9AC22F5-EDC9-51D6-7151-AE584A592E5D}"/>
              </a:ext>
            </a:extLst>
          </p:cNvPr>
          <p:cNvSpPr/>
          <p:nvPr/>
        </p:nvSpPr>
        <p:spPr>
          <a:xfrm flipH="1">
            <a:off x="1254941" y="3973732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6A151CE-B1DE-24E6-FDD1-9493E05D6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9022" y="1071485"/>
            <a:ext cx="561100" cy="574568"/>
          </a:xfrm>
          <a:prstGeom prst="rect">
            <a:avLst/>
          </a:prstGeom>
        </p:spPr>
      </p:pic>
      <p:sp>
        <p:nvSpPr>
          <p:cNvPr id="9" name="Graphic 2">
            <a:extLst>
              <a:ext uri="{FF2B5EF4-FFF2-40B4-BE49-F238E27FC236}">
                <a16:creationId xmlns:a16="http://schemas.microsoft.com/office/drawing/2014/main" id="{0C648A9A-9F99-B1E7-7A10-7814A3BFC57E}"/>
              </a:ext>
            </a:extLst>
          </p:cNvPr>
          <p:cNvSpPr/>
          <p:nvPr/>
        </p:nvSpPr>
        <p:spPr>
          <a:xfrm flipV="1">
            <a:off x="6483839" y="1137455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1C629DA2-5EC7-14BF-0974-4B62FEA8F39E}"/>
              </a:ext>
            </a:extLst>
          </p:cNvPr>
          <p:cNvSpPr/>
          <p:nvPr/>
        </p:nvSpPr>
        <p:spPr>
          <a:xfrm flipV="1">
            <a:off x="3835663" y="3997646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12A5E37-E5C5-F28C-E1B6-5ACA64B7E89D}"/>
              </a:ext>
            </a:extLst>
          </p:cNvPr>
          <p:cNvSpPr/>
          <p:nvPr/>
        </p:nvSpPr>
        <p:spPr>
          <a:xfrm flipV="1">
            <a:off x="3827126" y="1075107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026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Rising heat</a:t>
            </a:r>
            <a:r>
              <a:rPr lang="en-CA" dirty="0"/>
              <a:t> will impact ecosystem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Temperature nonlinearly affects:</a:t>
            </a:r>
          </a:p>
          <a:p>
            <a:pPr lvl="1"/>
            <a:r>
              <a:rPr lang="en-US" sz="2600" dirty="0"/>
              <a:t>Animal movement behavior</a:t>
            </a:r>
          </a:p>
          <a:p>
            <a:pPr lvl="1"/>
            <a:r>
              <a:rPr lang="en-US" sz="2600" dirty="0"/>
              <a:t>Encounter rates</a:t>
            </a:r>
          </a:p>
          <a:p>
            <a:pPr lvl="1"/>
            <a:r>
              <a:rPr lang="en-US" sz="2600" dirty="0"/>
              <a:t>Seasonal phenology (e.g., green-up, hibernation)</a:t>
            </a:r>
          </a:p>
          <a:p>
            <a:pPr lvl="1"/>
            <a:r>
              <a:rPr lang="en-US" sz="2600" dirty="0"/>
              <a:t>Extreme events (e.g., heat domes, fires, rain-on-snow events)</a:t>
            </a:r>
          </a:p>
          <a:p>
            <a:pPr lvl="1"/>
            <a:r>
              <a:rPr lang="en-US" sz="2600" dirty="0"/>
              <a:t>Ecosystem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A91CA08E-9786-ADFE-BC3E-38D03825629C}"/>
              </a:ext>
            </a:extLst>
          </p:cNvPr>
          <p:cNvSpPr/>
          <p:nvPr/>
        </p:nvSpPr>
        <p:spPr>
          <a:xfrm flipH="1" flipV="1">
            <a:off x="8582841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3" name="Graphic 5">
            <a:extLst>
              <a:ext uri="{FF2B5EF4-FFF2-40B4-BE49-F238E27FC236}">
                <a16:creationId xmlns:a16="http://schemas.microsoft.com/office/drawing/2014/main" id="{A240D421-C60E-A973-842E-6B6207FD3244}"/>
              </a:ext>
            </a:extLst>
          </p:cNvPr>
          <p:cNvSpPr/>
          <p:nvPr/>
        </p:nvSpPr>
        <p:spPr>
          <a:xfrm flipH="1">
            <a:off x="6514532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A5555B5-FCC5-9656-6737-29A4C5E5F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053" y="5421535"/>
            <a:ext cx="1416969" cy="1450978"/>
          </a:xfrm>
          <a:prstGeom prst="rect">
            <a:avLst/>
          </a:prstGeom>
        </p:spPr>
      </p:pic>
      <p:sp>
        <p:nvSpPr>
          <p:cNvPr id="15" name="Graphic 2">
            <a:extLst>
              <a:ext uri="{FF2B5EF4-FFF2-40B4-BE49-F238E27FC236}">
                <a16:creationId xmlns:a16="http://schemas.microsoft.com/office/drawing/2014/main" id="{B9639C5F-5591-291C-0C4C-AB82DE12B3C9}"/>
              </a:ext>
            </a:extLst>
          </p:cNvPr>
          <p:cNvSpPr/>
          <p:nvPr/>
        </p:nvSpPr>
        <p:spPr>
          <a:xfrm flipV="1">
            <a:off x="2707487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0E64CB4A-0DA1-D4E3-E899-3C81E90E6B6B}"/>
              </a:ext>
            </a:extLst>
          </p:cNvPr>
          <p:cNvSpPr/>
          <p:nvPr/>
        </p:nvSpPr>
        <p:spPr>
          <a:xfrm flipV="1">
            <a:off x="10174460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D1D053D-CE1C-E604-603D-8838A3EC0B8B}"/>
              </a:ext>
            </a:extLst>
          </p:cNvPr>
          <p:cNvSpPr/>
          <p:nvPr/>
        </p:nvSpPr>
        <p:spPr>
          <a:xfrm flipV="1">
            <a:off x="849658" y="5457708"/>
            <a:ext cx="1427098" cy="1426460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8074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2E00-6D08-710E-A204-EEDAB96E5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4D1-D129-9E0B-F272-5A62B810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Effective conservation requires proactive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FC73-E253-82F4-0430-313B1E86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800" dirty="0"/>
              <a:t>Predicting the future using historical data is hard:</a:t>
            </a:r>
          </a:p>
          <a:p>
            <a:pPr lvl="1"/>
            <a:r>
              <a:rPr lang="en-CA" dirty="0"/>
              <a:t>Mammals’ responses to temperature are nonlinear</a:t>
            </a:r>
          </a:p>
          <a:p>
            <a:pPr lvl="1"/>
            <a:r>
              <a:rPr lang="en-CA" dirty="0"/>
              <a:t>Data are scarce at extreme temperatures</a:t>
            </a:r>
          </a:p>
          <a:p>
            <a:pPr lvl="1"/>
            <a:r>
              <a:rPr lang="en-CA" dirty="0"/>
              <a:t>Predicting responses to multiple changes is hard (Polazzo et al. 2024)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800" dirty="0"/>
              <a:t>Protect habitats proactively:</a:t>
            </a:r>
          </a:p>
          <a:p>
            <a:pPr lvl="1"/>
            <a:r>
              <a:rPr lang="en-CA" sz="2400" dirty="0"/>
              <a:t>Animals may select </a:t>
            </a:r>
            <a:r>
              <a:rPr lang="en-CA" sz="2400" u="sng" dirty="0"/>
              <a:t>against</a:t>
            </a:r>
            <a:r>
              <a:rPr lang="en-CA" sz="2400" dirty="0"/>
              <a:t> current habitats</a:t>
            </a:r>
          </a:p>
          <a:p>
            <a:pPr lvl="1"/>
            <a:r>
              <a:rPr lang="en-CA" sz="2400" dirty="0"/>
              <a:t>Account for future changes in conditions and community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336FE-7A03-1D0E-E636-D99BB98A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28DE23A3-5A47-1E06-D51C-F1CF9C51CFBE}"/>
              </a:ext>
            </a:extLst>
          </p:cNvPr>
          <p:cNvSpPr/>
          <p:nvPr/>
        </p:nvSpPr>
        <p:spPr>
          <a:xfrm flipH="1" flipV="1">
            <a:off x="8582841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6F785DEA-1811-E1E6-F56B-685811518581}"/>
              </a:ext>
            </a:extLst>
          </p:cNvPr>
          <p:cNvSpPr/>
          <p:nvPr/>
        </p:nvSpPr>
        <p:spPr>
          <a:xfrm flipH="1">
            <a:off x="6514532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F71D39B-CCC3-75BA-2C4E-92D3B8950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053" y="5421535"/>
            <a:ext cx="1416969" cy="1450978"/>
          </a:xfrm>
          <a:prstGeom prst="rect">
            <a:avLst/>
          </a:prstGeom>
        </p:spPr>
      </p:pic>
      <p:sp>
        <p:nvSpPr>
          <p:cNvPr id="9" name="Graphic 2">
            <a:extLst>
              <a:ext uri="{FF2B5EF4-FFF2-40B4-BE49-F238E27FC236}">
                <a16:creationId xmlns:a16="http://schemas.microsoft.com/office/drawing/2014/main" id="{C0000C31-5148-D99E-24A5-414F60DF2C7B}"/>
              </a:ext>
            </a:extLst>
          </p:cNvPr>
          <p:cNvSpPr/>
          <p:nvPr/>
        </p:nvSpPr>
        <p:spPr>
          <a:xfrm flipV="1">
            <a:off x="2707487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DBBFAB65-6CEA-27C7-A926-908B902735F3}"/>
              </a:ext>
            </a:extLst>
          </p:cNvPr>
          <p:cNvSpPr/>
          <p:nvPr/>
        </p:nvSpPr>
        <p:spPr>
          <a:xfrm flipV="1">
            <a:off x="10174460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1">
            <a:extLst>
              <a:ext uri="{FF2B5EF4-FFF2-40B4-BE49-F238E27FC236}">
                <a16:creationId xmlns:a16="http://schemas.microsoft.com/office/drawing/2014/main" id="{5284BE4B-9F5E-1564-F99C-3472073D3A2D}"/>
              </a:ext>
            </a:extLst>
          </p:cNvPr>
          <p:cNvSpPr/>
          <p:nvPr/>
        </p:nvSpPr>
        <p:spPr>
          <a:xfrm flipV="1">
            <a:off x="849658" y="5457708"/>
            <a:ext cx="1427098" cy="1426460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96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0A78-4F2A-ACA6-06BA-3EC5336B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420D-69F8-7FA5-CEBC-21A531C5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438D1-5AFC-5050-490D-A740163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30F5AE12-8C0D-DC6F-AE5D-CDCC59016215}"/>
              </a:ext>
            </a:extLst>
          </p:cNvPr>
          <p:cNvSpPr/>
          <p:nvPr/>
        </p:nvSpPr>
        <p:spPr>
          <a:xfrm flipV="1">
            <a:off x="10315611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376851-5114-68DF-B10B-F44149403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Temperature has </a:t>
            </a:r>
            <a:r>
              <a:rPr lang="en-CA" u="sng" dirty="0"/>
              <a:t>nonlinear</a:t>
            </a:r>
            <a:r>
              <a:rPr lang="en-CA" dirty="0"/>
              <a:t> effects on mammals’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Mitigating effects of climate change requires proactive action:</a:t>
            </a:r>
          </a:p>
          <a:p>
            <a:pPr lvl="1"/>
            <a:r>
              <a:rPr lang="en-CA" dirty="0"/>
              <a:t>Movement behavior will change</a:t>
            </a:r>
          </a:p>
          <a:p>
            <a:pPr lvl="1"/>
            <a:r>
              <a:rPr lang="en-CA" dirty="0"/>
              <a:t>Ecosystem dynamics will change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More work needed on:</a:t>
            </a:r>
          </a:p>
          <a:p>
            <a:pPr lvl="1"/>
            <a:r>
              <a:rPr lang="en-CA" dirty="0"/>
              <a:t>Underrepresented species (e.g., small spp.)</a:t>
            </a:r>
          </a:p>
          <a:p>
            <a:pPr lvl="1"/>
            <a:r>
              <a:rPr lang="en-CA" dirty="0"/>
              <a:t>Effects of temperature on community dynamics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8448E8-82C4-C2A4-99B0-632AEA851C19}"/>
              </a:ext>
            </a:extLst>
          </p:cNvPr>
          <p:cNvGrpSpPr/>
          <p:nvPr/>
        </p:nvGrpSpPr>
        <p:grpSpPr>
          <a:xfrm>
            <a:off x="9847903" y="3316261"/>
            <a:ext cx="2001032" cy="2355411"/>
            <a:chOff x="9847903" y="3112745"/>
            <a:chExt cx="2001032" cy="23554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6F904C-87DD-99A3-9916-B7A3381D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7903" y="3467124"/>
              <a:ext cx="2001032" cy="20010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5C38D4-A7BD-7260-76FD-E391D90ED789}"/>
                </a:ext>
              </a:extLst>
            </p:cNvPr>
            <p:cNvSpPr txBox="1"/>
            <p:nvPr/>
          </p:nvSpPr>
          <p:spPr>
            <a:xfrm>
              <a:off x="9889195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3465473-0B6D-FF51-E3E6-37BA031CF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BCB9A-4D5D-B6FE-76A5-B7055666DA77}"/>
              </a:ext>
            </a:extLst>
          </p:cNvPr>
          <p:cNvGrpSpPr/>
          <p:nvPr/>
        </p:nvGrpSpPr>
        <p:grpSpPr>
          <a:xfrm>
            <a:off x="9364274" y="584894"/>
            <a:ext cx="2707034" cy="2192418"/>
            <a:chOff x="9407817" y="3196456"/>
            <a:chExt cx="2707034" cy="21924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2465FB-D997-A8D4-097A-E7F777EBF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B18C3C-636A-4F65-7CAD-80D5D2C38068}"/>
                </a:ext>
              </a:extLst>
            </p:cNvPr>
            <p:cNvSpPr txBox="1"/>
            <p:nvPr/>
          </p:nvSpPr>
          <p:spPr>
            <a:xfrm>
              <a:off x="9407817" y="3196456"/>
              <a:ext cx="270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 in preparation</a:t>
              </a:r>
            </a:p>
          </p:txBody>
        </p:sp>
      </p:grpSp>
      <p:sp>
        <p:nvSpPr>
          <p:cNvPr id="24" name="Graphic 13">
            <a:extLst>
              <a:ext uri="{FF2B5EF4-FFF2-40B4-BE49-F238E27FC236}">
                <a16:creationId xmlns:a16="http://schemas.microsoft.com/office/drawing/2014/main" id="{D03E9E42-8539-3BC4-FAA6-BA4C6CC03206}"/>
              </a:ext>
            </a:extLst>
          </p:cNvPr>
          <p:cNvSpPr/>
          <p:nvPr/>
        </p:nvSpPr>
        <p:spPr>
          <a:xfrm flipH="1" flipV="1">
            <a:off x="8582841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25" name="Graphic 5">
            <a:extLst>
              <a:ext uri="{FF2B5EF4-FFF2-40B4-BE49-F238E27FC236}">
                <a16:creationId xmlns:a16="http://schemas.microsoft.com/office/drawing/2014/main" id="{A87CABF8-957C-123E-D6EA-8AF0E52AADAA}"/>
              </a:ext>
            </a:extLst>
          </p:cNvPr>
          <p:cNvSpPr/>
          <p:nvPr/>
        </p:nvSpPr>
        <p:spPr>
          <a:xfrm flipH="1">
            <a:off x="6514532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6DBD77E-E703-31E5-7D59-35FB77028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2053" y="5421535"/>
            <a:ext cx="1416969" cy="1450978"/>
          </a:xfrm>
          <a:prstGeom prst="rect">
            <a:avLst/>
          </a:prstGeom>
        </p:spPr>
      </p:pic>
      <p:sp>
        <p:nvSpPr>
          <p:cNvPr id="27" name="Graphic 2">
            <a:extLst>
              <a:ext uri="{FF2B5EF4-FFF2-40B4-BE49-F238E27FC236}">
                <a16:creationId xmlns:a16="http://schemas.microsoft.com/office/drawing/2014/main" id="{02B3F1F1-5143-BA6C-5614-CB02ADAFD68E}"/>
              </a:ext>
            </a:extLst>
          </p:cNvPr>
          <p:cNvSpPr/>
          <p:nvPr/>
        </p:nvSpPr>
        <p:spPr>
          <a:xfrm flipV="1">
            <a:off x="2707487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28" name="Graphic 1">
            <a:extLst>
              <a:ext uri="{FF2B5EF4-FFF2-40B4-BE49-F238E27FC236}">
                <a16:creationId xmlns:a16="http://schemas.microsoft.com/office/drawing/2014/main" id="{E07067AD-4066-9291-6A2E-98BF890A3332}"/>
              </a:ext>
            </a:extLst>
          </p:cNvPr>
          <p:cNvSpPr/>
          <p:nvPr/>
        </p:nvSpPr>
        <p:spPr>
          <a:xfrm flipV="1">
            <a:off x="10174460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29" name="Graphic 11">
            <a:extLst>
              <a:ext uri="{FF2B5EF4-FFF2-40B4-BE49-F238E27FC236}">
                <a16:creationId xmlns:a16="http://schemas.microsoft.com/office/drawing/2014/main" id="{69288E57-A442-57A5-1435-C7C0F25E0C40}"/>
              </a:ext>
            </a:extLst>
          </p:cNvPr>
          <p:cNvSpPr/>
          <p:nvPr/>
        </p:nvSpPr>
        <p:spPr>
          <a:xfrm flipV="1">
            <a:off x="849658" y="5457708"/>
            <a:ext cx="1427098" cy="1426460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410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Funder 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74" y="1940130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11" y="1464658"/>
            <a:ext cx="1418736" cy="141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60" y="5109502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6619" y="459799"/>
            <a:ext cx="1550848" cy="1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E61D3-810E-939C-AD3C-982F7148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E443-1E0B-6666-25DA-4D35DE20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39117-B5E4-37F6-A9E5-9EF9EABA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5398AE-40FE-EF2C-611F-5AAFF6BD6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Temperature has </a:t>
            </a:r>
            <a:r>
              <a:rPr lang="en-CA" u="sng" dirty="0"/>
              <a:t>nonlinear</a:t>
            </a:r>
            <a:r>
              <a:rPr lang="en-CA" dirty="0"/>
              <a:t> effects on mammals’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Mitigating effects of climate change requires proactive action:</a:t>
            </a:r>
          </a:p>
          <a:p>
            <a:pPr lvl="1"/>
            <a:r>
              <a:rPr lang="en-CA" dirty="0"/>
              <a:t>Movement behavior will change</a:t>
            </a:r>
          </a:p>
          <a:p>
            <a:pPr lvl="1"/>
            <a:r>
              <a:rPr lang="en-CA" dirty="0"/>
              <a:t>Ecosystem dynamics will change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More work needed on:</a:t>
            </a:r>
          </a:p>
          <a:p>
            <a:pPr lvl="1"/>
            <a:r>
              <a:rPr lang="en-CA" dirty="0"/>
              <a:t>Underrepresented species (e.g., small spp.)</a:t>
            </a:r>
          </a:p>
          <a:p>
            <a:pPr lvl="1"/>
            <a:r>
              <a:rPr lang="en-CA" dirty="0"/>
              <a:t>Effects of temperature on community dynamics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ED3AE4-580F-8466-6F58-8EC6F9B61A01}"/>
              </a:ext>
            </a:extLst>
          </p:cNvPr>
          <p:cNvGrpSpPr/>
          <p:nvPr/>
        </p:nvGrpSpPr>
        <p:grpSpPr>
          <a:xfrm>
            <a:off x="9847903" y="3316261"/>
            <a:ext cx="2001032" cy="2355411"/>
            <a:chOff x="9847903" y="3112745"/>
            <a:chExt cx="2001032" cy="23554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B590F-028A-5327-262F-CE7E6E185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7903" y="3467124"/>
              <a:ext cx="2001032" cy="20010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6ACB4B-F2F8-4E84-7E2A-CD5B9647C7ED}"/>
                </a:ext>
              </a:extLst>
            </p:cNvPr>
            <p:cNvSpPr txBox="1"/>
            <p:nvPr/>
          </p:nvSpPr>
          <p:spPr>
            <a:xfrm>
              <a:off x="9889195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8420907-83E0-5662-4A5F-C55B86EEC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CDFDB5-BE38-B7BE-6BCF-C82DB2910E16}"/>
              </a:ext>
            </a:extLst>
          </p:cNvPr>
          <p:cNvGrpSpPr/>
          <p:nvPr/>
        </p:nvGrpSpPr>
        <p:grpSpPr>
          <a:xfrm>
            <a:off x="9364274" y="584894"/>
            <a:ext cx="2707034" cy="2192418"/>
            <a:chOff x="9407817" y="3196456"/>
            <a:chExt cx="2707034" cy="21924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70C83-F059-3F06-E455-1F2845A6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E62CB6-2CCC-B7A8-CBC3-692A252D3F15}"/>
                </a:ext>
              </a:extLst>
            </p:cNvPr>
            <p:cNvSpPr txBox="1"/>
            <p:nvPr/>
          </p:nvSpPr>
          <p:spPr>
            <a:xfrm>
              <a:off x="9407817" y="3196456"/>
              <a:ext cx="270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 in preparation</a:t>
              </a:r>
            </a:p>
          </p:txBody>
        </p:sp>
      </p:grpSp>
      <p:sp>
        <p:nvSpPr>
          <p:cNvPr id="4" name="Graphic 13">
            <a:extLst>
              <a:ext uri="{FF2B5EF4-FFF2-40B4-BE49-F238E27FC236}">
                <a16:creationId xmlns:a16="http://schemas.microsoft.com/office/drawing/2014/main" id="{B4E159E3-DE17-1493-160A-41D227D4740C}"/>
              </a:ext>
            </a:extLst>
          </p:cNvPr>
          <p:cNvSpPr/>
          <p:nvPr/>
        </p:nvSpPr>
        <p:spPr>
          <a:xfrm flipH="1" flipV="1">
            <a:off x="8582841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9" name="Graphic 5">
            <a:extLst>
              <a:ext uri="{FF2B5EF4-FFF2-40B4-BE49-F238E27FC236}">
                <a16:creationId xmlns:a16="http://schemas.microsoft.com/office/drawing/2014/main" id="{7ED58980-CF15-7A2D-F84F-56004D085E90}"/>
              </a:ext>
            </a:extLst>
          </p:cNvPr>
          <p:cNvSpPr/>
          <p:nvPr/>
        </p:nvSpPr>
        <p:spPr>
          <a:xfrm flipH="1">
            <a:off x="6514532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CF550C8-EBC0-22E0-0051-432DE0A35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2053" y="5421535"/>
            <a:ext cx="1416969" cy="1450978"/>
          </a:xfrm>
          <a:prstGeom prst="rect">
            <a:avLst/>
          </a:prstGeom>
        </p:spPr>
      </p:pic>
      <p:sp>
        <p:nvSpPr>
          <p:cNvPr id="21" name="Graphic 2">
            <a:extLst>
              <a:ext uri="{FF2B5EF4-FFF2-40B4-BE49-F238E27FC236}">
                <a16:creationId xmlns:a16="http://schemas.microsoft.com/office/drawing/2014/main" id="{39B21484-73E1-5979-3742-19CAC1809695}"/>
              </a:ext>
            </a:extLst>
          </p:cNvPr>
          <p:cNvSpPr/>
          <p:nvPr/>
        </p:nvSpPr>
        <p:spPr>
          <a:xfrm flipV="1">
            <a:off x="2707487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22" name="Graphic 1">
            <a:extLst>
              <a:ext uri="{FF2B5EF4-FFF2-40B4-BE49-F238E27FC236}">
                <a16:creationId xmlns:a16="http://schemas.microsoft.com/office/drawing/2014/main" id="{13F3B709-FB8B-C9F1-2C6C-4740D4396BE8}"/>
              </a:ext>
            </a:extLst>
          </p:cNvPr>
          <p:cNvSpPr/>
          <p:nvPr/>
        </p:nvSpPr>
        <p:spPr>
          <a:xfrm flipV="1">
            <a:off x="10174460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7269E77C-8041-BD66-EE36-A1F4690E6A1B}"/>
              </a:ext>
            </a:extLst>
          </p:cNvPr>
          <p:cNvSpPr/>
          <p:nvPr/>
        </p:nvSpPr>
        <p:spPr>
          <a:xfrm flipV="1">
            <a:off x="849658" y="5457708"/>
            <a:ext cx="1427098" cy="1426460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5135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800" dirty="0">
                <a:hlinkClick r:id="rId2"/>
              </a:rPr>
              <a:t>http://webdocs.edmonton.ca/InfraPlan/demographic/Edmonton%20Population%20Historical.pdf</a:t>
            </a:r>
            <a:endParaRPr lang="en-GB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Alston JM, Joyce MJ, Merkle JA, Moen RA (2020) Temperature shapes movement and habitat selection by a heat-sensitive ungulate. Landscape Ecology, 35, 1961–1973.</a:t>
            </a:r>
          </a:p>
          <a:p>
            <a:pPr marL="0" indent="0">
              <a:buNone/>
            </a:pPr>
            <a:r>
              <a:rPr lang="en-US" sz="1800" dirty="0"/>
              <a:t>Dyer A, Brose U, Berti E, Rosenbaum B, Hirt MR (2023) The travel speeds of large animals are limited by their heat-dissipation capacities (ed Hedenström A). </a:t>
            </a:r>
            <a:r>
              <a:rPr lang="en-US" sz="1800" i="1" dirty="0"/>
              <a:t>PLOS Biology</a:t>
            </a:r>
            <a:r>
              <a:rPr lang="en-US" sz="1800" dirty="0"/>
              <a:t>, </a:t>
            </a:r>
            <a:r>
              <a:rPr lang="en-US" sz="1800" b="1" dirty="0"/>
              <a:t>21</a:t>
            </a:r>
            <a:r>
              <a:rPr lang="en-US" sz="1800" dirty="0"/>
              <a:t>,</a:t>
            </a:r>
            <a:r>
              <a:rPr lang="en-CA" sz="1800" dirty="0"/>
              <a:t> e3001820.</a:t>
            </a:r>
          </a:p>
          <a:p>
            <a:pPr marL="0" indent="0">
              <a:buNone/>
            </a:pPr>
            <a:r>
              <a:rPr lang="en-US" sz="1800" dirty="0"/>
              <a:t>Hetem RS, Fuller A, Maloney SK, Mitchell D (2014) Responses of large mammals to climate change. Temperature, 1, 115–127.</a:t>
            </a:r>
          </a:p>
          <a:p>
            <a:pPr marL="0" indent="0">
              <a:buNone/>
            </a:pPr>
            <a:r>
              <a:rPr lang="en-CA" sz="1800" dirty="0"/>
              <a:t>Polazzo F, Limberger R, Pennekamp F, Ross SRP‐J, Simpson GL, Petchey OL (2024) Measuring</a:t>
            </a:r>
            <a:r>
              <a:rPr lang="en-US" sz="1800" dirty="0"/>
              <a:t> the Response Diversity of Ecological Communities Experiencing Multifarious Environmental Change. </a:t>
            </a:r>
            <a:r>
              <a:rPr lang="en-US" sz="1800" i="1" dirty="0"/>
              <a:t>Global Change Biology</a:t>
            </a:r>
            <a:r>
              <a:rPr lang="en-US" sz="1800" dirty="0"/>
              <a:t>, </a:t>
            </a:r>
            <a:r>
              <a:rPr lang="en-US" sz="1800" b="1" dirty="0"/>
              <a:t>30</a:t>
            </a:r>
            <a:r>
              <a:rPr lang="en-US" sz="1800" dirty="0"/>
              <a:t>, e17594.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 algn="just">
              <a:buNone/>
            </a:pPr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/>
              <a:t>p</a:t>
            </a:r>
            <a:r>
              <a:rPr lang="en-GB" sz="1800" dirty="0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Carnivoros Australes</a:t>
            </a:r>
            <a:endParaRPr lang="en-GB" sz="1800" b="0" i="0" u="none" strike="noStrike" baseline="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/>
              <a:t>p</a:t>
            </a:r>
            <a:r>
              <a:rPr lang="en-GB" sz="1800" dirty="0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4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R code can be found at </a:t>
            </a:r>
            <a:r>
              <a:rPr lang="en-GB" sz="1800" dirty="0">
                <a:hlinkClick r:id="rId5"/>
              </a:rPr>
              <a:t>https://github.com/QuantitativeEcologyLab/bc-mammals-temperature</a:t>
            </a:r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1A6D19-DE91-36AD-9C5B-E89642DA582D}"/>
              </a:ext>
            </a:extLst>
          </p:cNvPr>
          <p:cNvGrpSpPr/>
          <p:nvPr/>
        </p:nvGrpSpPr>
        <p:grpSpPr>
          <a:xfrm>
            <a:off x="264282" y="4718203"/>
            <a:ext cx="559982" cy="694478"/>
            <a:chOff x="347830" y="3314707"/>
            <a:chExt cx="559982" cy="694478"/>
          </a:xfrm>
        </p:grpSpPr>
        <p:sp>
          <p:nvSpPr>
            <p:cNvPr id="2" name="Graphic 2">
              <a:extLst>
                <a:ext uri="{FF2B5EF4-FFF2-40B4-BE49-F238E27FC236}">
                  <a16:creationId xmlns:a16="http://schemas.microsoft.com/office/drawing/2014/main" id="{C27414FF-11D7-0ADD-B66D-60B432FBD412}"/>
                </a:ext>
              </a:extLst>
            </p:cNvPr>
            <p:cNvSpPr/>
            <p:nvPr/>
          </p:nvSpPr>
          <p:spPr>
            <a:xfrm flipV="1">
              <a:off x="347830" y="3314707"/>
              <a:ext cx="559982" cy="304660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BF19D26D-F67E-AA58-3717-6C742EE6347E}"/>
                </a:ext>
              </a:extLst>
            </p:cNvPr>
            <p:cNvSpPr/>
            <p:nvPr/>
          </p:nvSpPr>
          <p:spPr>
            <a:xfrm flipV="1">
              <a:off x="477968" y="3630903"/>
              <a:ext cx="411370" cy="378282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at night&#10;&#10;AI-generated content may be incorrect.">
            <a:extLst>
              <a:ext uri="{FF2B5EF4-FFF2-40B4-BE49-F238E27FC236}">
                <a16:creationId xmlns:a16="http://schemas.microsoft.com/office/drawing/2014/main" id="{995DFEA1-CE19-773C-D4E2-BFFD6DE49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89" y="-1299063"/>
            <a:ext cx="12316757" cy="82104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C8A7B-2CF1-B594-AED0-887BCE28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8E96B8-95CA-698F-F5A3-80B9F5D2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5035"/>
            <a:ext cx="1816526" cy="230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Justin Hu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Unsplash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713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Edmonton has changed since 1925…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089151"/>
            <a:ext cx="10515600" cy="50878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CD2E0-459B-4C90-8611-F2FB8C9284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1694" r="7990" b="13402"/>
          <a:stretch/>
        </p:blipFill>
        <p:spPr>
          <a:xfrm>
            <a:off x="6161184" y="3381142"/>
            <a:ext cx="6030816" cy="34768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5CC5E-AF79-499C-8254-6EB736E0D13D}"/>
              </a:ext>
            </a:extLst>
          </p:cNvPr>
          <p:cNvSpPr txBox="1"/>
          <p:nvPr/>
        </p:nvSpPr>
        <p:spPr>
          <a:xfrm>
            <a:off x="2368846" y="5771587"/>
            <a:ext cx="375459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Edmonton airport circa 1930</a:t>
            </a:r>
            <a:r>
              <a:rPr lang="en-US" sz="900" dirty="0">
                <a:hlinkClick r:id="rId3"/>
              </a:rPr>
              <a:t> https://archive.org/details/PC012149</a:t>
            </a:r>
            <a:endParaRPr 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E6742-3815-4639-954C-64487D31B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10" y="1069065"/>
            <a:ext cx="6194094" cy="351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A98BB-DDDA-4327-B622-E05C3F228AB8}"/>
              </a:ext>
            </a:extLst>
          </p:cNvPr>
          <p:cNvSpPr txBox="1"/>
          <p:nvPr/>
        </p:nvSpPr>
        <p:spPr>
          <a:xfrm>
            <a:off x="6203001" y="1087736"/>
            <a:ext cx="3051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Jasper Ave circa 1910</a:t>
            </a:r>
          </a:p>
        </p:txBody>
      </p:sp>
    </p:spTree>
    <p:extLst>
      <p:ext uri="{BB962C8B-B14F-4D97-AF65-F5344CB8AC3E}">
        <p14:creationId xmlns:p14="http://schemas.microsoft.com/office/powerpoint/2010/main" val="357466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D7DC07-378E-D0ED-6765-973A880C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1" y="1006464"/>
            <a:ext cx="9144017" cy="5486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1" y="1006464"/>
            <a:ext cx="9144017" cy="5486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… and the climate has warmed rapidly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674962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(NOAA temperature anomaly, relative to the 1910-2000 average)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4B7A0-C42F-2D21-009F-1B65530E1B99}"/>
              </a:ext>
            </a:extLst>
          </p:cNvPr>
          <p:cNvSpPr/>
          <p:nvPr/>
        </p:nvSpPr>
        <p:spPr>
          <a:xfrm>
            <a:off x="2258384" y="1144096"/>
            <a:ext cx="6327156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D33309-C4A3-2FF0-F793-343B82AA6610}"/>
              </a:ext>
            </a:extLst>
          </p:cNvPr>
          <p:cNvSpPr/>
          <p:nvPr/>
        </p:nvSpPr>
        <p:spPr>
          <a:xfrm>
            <a:off x="7572951" y="1151798"/>
            <a:ext cx="2767747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2C3F-FC40-88E9-7B21-40AA948F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D8D5-2941-4E35-33BF-B2033089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CA" dirty="0"/>
              <a:t>eat affects mammals’ behavior and fitness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8C2B-09A8-3C4F-AE6D-250590FB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65D34-84CD-9EC5-5917-FDC29AC3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89151"/>
            <a:ext cx="10566271" cy="508781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Mammals are sensitive to hyperthermia, especially large ones (</a:t>
            </a:r>
            <a:r>
              <a:rPr lang="en-CA" dirty="0"/>
              <a:t>Alston </a:t>
            </a:r>
            <a:r>
              <a:rPr lang="en-CA" i="1" dirty="0"/>
              <a:t>et al.</a:t>
            </a:r>
            <a:r>
              <a:rPr lang="en-CA" dirty="0"/>
              <a:t>, 2020)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Excessive heat:</a:t>
            </a:r>
          </a:p>
          <a:p>
            <a:pPr lvl="1"/>
            <a:r>
              <a:rPr lang="en-CA" dirty="0"/>
              <a:t>Limits movement rates (</a:t>
            </a:r>
            <a:r>
              <a:rPr lang="en-US" dirty="0"/>
              <a:t>Dyer et al. 2023)</a:t>
            </a:r>
          </a:p>
          <a:p>
            <a:pPr lvl="1"/>
            <a:r>
              <a:rPr lang="en-US" dirty="0"/>
              <a:t>Can cause physiological damage (</a:t>
            </a:r>
            <a:r>
              <a:rPr lang="en-CA" dirty="0"/>
              <a:t>Hetem et al. 2014)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CEBB38A-684A-F3E8-7484-E0847B596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524" y="6567832"/>
            <a:ext cx="226215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Jeremy Gerritsen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Unsplash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Picture 5" descr="A moose lying in the grass&#10;&#10;AI-generated content may be incorrect.">
            <a:extLst>
              <a:ext uri="{FF2B5EF4-FFF2-40B4-BE49-F238E27FC236}">
                <a16:creationId xmlns:a16="http://schemas.microsoft.com/office/drawing/2014/main" id="{E0E386E8-6E95-5FB0-2D83-2650C164D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2" b="31006"/>
          <a:stretch>
            <a:fillRect/>
          </a:stretch>
        </p:blipFill>
        <p:spPr>
          <a:xfrm>
            <a:off x="7620000" y="3215591"/>
            <a:ext cx="4572000" cy="364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E9E9-0715-FD2A-9883-D26F940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There are many drivers of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B42D-3BE1-CC70-ACDB-97E969F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B6215BF0-E363-404E-6C4F-EC8B953DF556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152F54-BDC8-25C9-7DDD-0AD23D4E9160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chemeClr val="bg1">
              <a:lumMod val="65000"/>
            </a:schemeClr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A223F497-0066-D8D1-0542-3B7C52E7BF47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79ABB6B0-7508-4A56-530F-26C0D099F588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80529-E3DC-DA56-9133-9D27A0D2FA4F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11D3D-FB3B-8613-7A87-B89823A146A9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30383-F353-B0B1-758E-F93622ED8C78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544F4F-9516-7AF2-D875-F450A6B75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pic>
            <p:nvPicPr>
              <p:cNvPr id="10" name="Graphic 9" descr="Thermometer with solid fill">
                <a:extLst>
                  <a:ext uri="{FF2B5EF4-FFF2-40B4-BE49-F238E27FC236}">
                    <a16:creationId xmlns:a16="http://schemas.microsoft.com/office/drawing/2014/main" id="{AEFF8795-B0F2-41D3-BD6D-5B00ECC6D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8DD13-DC0D-FB21-392C-53239B6F0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30B3AE-1C62-42FF-584A-C328C189032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B9AD84-C2EC-5C6E-4772-F9F39649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6E14D2D0-A32A-9553-E159-C936C19F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FAF766-16F6-72EC-551B-8A1B0737E3B5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01337B-3078-CD04-5C52-52ED7AB62583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8B4E99-DCE9-9FE0-D6E1-24DCD586EF8E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EC3467F-CCDF-2D78-11D0-7103442BE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7FDA46B7-D919-AC0D-F805-C981A8062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DFBB0284-7CFC-D6D4-4C1F-57D6C0D6C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DE4B70B0-B7D7-9978-0571-1526B7B9F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604D28CC-DAF1-273B-28AC-F777F3F00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E264BA33-FEE9-DD4D-07E9-B930907F9C55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7FBDD0-6684-0662-56D0-DF83584384D7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DCA1CE-138C-76CD-9634-3E3D88BA3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B324F0-718C-D8EE-8656-E36ABAC5A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848C0D-FF6D-8CDA-A08E-C43B90171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C057D7-44AA-F37A-31B8-FE6EF2991B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58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and where will mammals move in 2100?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13531</TotalTime>
  <Words>978</Words>
  <Application>Microsoft Office PowerPoint</Application>
  <PresentationFormat>Widescreen</PresentationFormat>
  <Paragraphs>182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Rising temperatures alter how and where mammals move</vt:lpstr>
      <vt:lpstr>A bit of history… </vt:lpstr>
      <vt:lpstr>The Land before Edmonton: Amiskwaciy</vt:lpstr>
      <vt:lpstr>PowerPoint Presentation</vt:lpstr>
      <vt:lpstr>Edmonton has changed since 1925…</vt:lpstr>
      <vt:lpstr>… and the climate has warmed rapidly</vt:lpstr>
      <vt:lpstr>Heat affects mammals’ behavior and fitness</vt:lpstr>
      <vt:lpstr>There are many drivers of movement behavior</vt:lpstr>
      <vt:lpstr>How and where will mammals move in 2100? </vt:lpstr>
      <vt:lpstr>PowerPoint Presentation</vt:lpstr>
      <vt:lpstr>PowerPoint Presentation</vt:lpstr>
      <vt:lpstr>PowerPoint Presentation</vt:lpstr>
      <vt:lpstr>Temperature affects caribou’s movement rates </vt:lpstr>
      <vt:lpstr>Temperature alters movement phenology</vt:lpstr>
      <vt:lpstr>Annual averages may not change much…</vt:lpstr>
      <vt:lpstr>… but averages are not representative of extremes</vt:lpstr>
      <vt:lpstr>Temperature affects caribou’s habitat selection </vt:lpstr>
      <vt:lpstr>A simple resource selection function</vt:lpstr>
      <vt:lpstr>Temperature alters movement habitat selection</vt:lpstr>
      <vt:lpstr>Temperature affects habitat selection</vt:lpstr>
      <vt:lpstr>Annual averages may not change much…</vt:lpstr>
      <vt:lpstr>… but averages are not representative of extremes</vt:lpstr>
      <vt:lpstr>Worse scenarios result in wider range of RSS</vt:lpstr>
      <vt:lpstr>Other animals also affect movement behavior</vt:lpstr>
      <vt:lpstr>PowerPoint Presentation</vt:lpstr>
      <vt:lpstr>Wolves respond to heat similarly to caribou</vt:lpstr>
      <vt:lpstr>Habitat selection depends on temperature</vt:lpstr>
      <vt:lpstr>Encounter rates depend on temperature</vt:lpstr>
      <vt:lpstr>Species alter movement rates differently</vt:lpstr>
      <vt:lpstr>Species alter habitat selection differently</vt:lpstr>
      <vt:lpstr>Species will adapt their movement rates differently</vt:lpstr>
      <vt:lpstr>Species will adapt their habitat selection differently</vt:lpstr>
      <vt:lpstr>Worse scenarios ==&gt; stronger selection</vt:lpstr>
      <vt:lpstr>Rising heat will impact ecosystem dynamics</vt:lpstr>
      <vt:lpstr>Effective conservation requires proactive action</vt:lpstr>
      <vt:lpstr>Conclusions and future directions</vt:lpstr>
      <vt:lpstr>Funder acknowledgements</vt:lpstr>
      <vt:lpstr>Conclusions and future directions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508</cp:revision>
  <dcterms:created xsi:type="dcterms:W3CDTF">2022-12-02T17:41:46Z</dcterms:created>
  <dcterms:modified xsi:type="dcterms:W3CDTF">2025-09-26T00:31:53Z</dcterms:modified>
</cp:coreProperties>
</file>